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30"/>
  </p:notesMasterIdLst>
  <p:handoutMasterIdLst>
    <p:handoutMasterId r:id="rId31"/>
  </p:handoutMasterIdLst>
  <p:sldIdLst>
    <p:sldId id="292" r:id="rId5"/>
    <p:sldId id="291" r:id="rId6"/>
    <p:sldId id="294" r:id="rId7"/>
    <p:sldId id="297" r:id="rId8"/>
    <p:sldId id="313" r:id="rId9"/>
    <p:sldId id="314" r:id="rId10"/>
    <p:sldId id="305" r:id="rId11"/>
    <p:sldId id="308" r:id="rId12"/>
    <p:sldId id="310" r:id="rId13"/>
    <p:sldId id="319" r:id="rId14"/>
    <p:sldId id="316" r:id="rId15"/>
    <p:sldId id="317" r:id="rId16"/>
    <p:sldId id="318" r:id="rId17"/>
    <p:sldId id="320" r:id="rId18"/>
    <p:sldId id="306" r:id="rId19"/>
    <p:sldId id="321" r:id="rId20"/>
    <p:sldId id="329" r:id="rId21"/>
    <p:sldId id="295" r:id="rId22"/>
    <p:sldId id="323" r:id="rId23"/>
    <p:sldId id="325" r:id="rId24"/>
    <p:sldId id="324" r:id="rId25"/>
    <p:sldId id="326" r:id="rId26"/>
    <p:sldId id="296" r:id="rId27"/>
    <p:sldId id="328" r:id="rId28"/>
    <p:sldId id="293" r:id="rId29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3F2"/>
    <a:srgbClr val="F6A287"/>
    <a:srgbClr val="FBD8CD"/>
    <a:srgbClr val="EE5626"/>
    <a:srgbClr val="545454"/>
    <a:srgbClr val="F8BAA6"/>
    <a:srgbClr val="FF9F9F"/>
    <a:srgbClr val="113F6F"/>
    <a:srgbClr val="00ACB6"/>
    <a:srgbClr val="013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88" d="100"/>
          <a:sy n="88" d="100"/>
        </p:scale>
        <p:origin x="132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26/04/2025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26/04/2025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26/04/2025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26/04/2025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26/04/2025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26/04/2025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26/04/2025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26/04/2025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26/04/2025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26/04/2025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26/04/2025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26/04/2025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26/04/2025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26/04/2025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B1EF3D6-F267-5A27-D435-C5005BA4AA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" b="1411"/>
          <a:stretch/>
        </p:blipFill>
        <p:spPr>
          <a:xfrm>
            <a:off x="0" y="-3841"/>
            <a:ext cx="4984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26/04/2025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26/04/2025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26/04/2025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26/04/2025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26/04/2025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26/04/2025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26/04/2025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DFAB8DF2-5E8E-AAC9-5CFB-04F9609C1AF6}"/>
              </a:ext>
            </a:extLst>
          </p:cNvPr>
          <p:cNvSpPr/>
          <p:nvPr userDrawn="1"/>
        </p:nvSpPr>
        <p:spPr>
          <a:xfrm rot="16200000">
            <a:off x="6073140" y="60104"/>
            <a:ext cx="45719" cy="1219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0775C3D-C100-72AE-04FB-C04AC0D7DE43}"/>
              </a:ext>
            </a:extLst>
          </p:cNvPr>
          <p:cNvSpPr/>
          <p:nvPr userDrawn="1"/>
        </p:nvSpPr>
        <p:spPr>
          <a:xfrm>
            <a:off x="0" y="6174807"/>
            <a:ext cx="12192000" cy="683193"/>
          </a:xfrm>
          <a:prstGeom prst="rect">
            <a:avLst/>
          </a:prstGeom>
          <a:solidFill>
            <a:srgbClr val="113F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434494" y="-124691"/>
            <a:ext cx="2857500" cy="629949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E029AD-6703-A540-841D-BE7462E7B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807"/>
            <a:ext cx="3707476" cy="68319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1867750-EA89-EFEA-40CB-4FA8E18FEF5A}"/>
              </a:ext>
            </a:extLst>
          </p:cNvPr>
          <p:cNvSpPr/>
          <p:nvPr userDrawn="1"/>
        </p:nvSpPr>
        <p:spPr>
          <a:xfrm rot="16200000">
            <a:off x="6073140" y="76728"/>
            <a:ext cx="45719" cy="12191999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26/04/2025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2700" b="1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MANAGEMENT PSICOLOGICO DELL’ADOLOESCENTE E DELL’ANZIANO AFFETTO DA OBESITÀ</a:t>
            </a:r>
            <a:br>
              <a:rPr lang="it-IT" dirty="0"/>
            </a:br>
            <a:endParaRPr lang="it-IT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674586"/>
          </a:xfrm>
        </p:spPr>
        <p:txBody>
          <a:bodyPr>
            <a:normAutofit fontScale="85000" lnSpcReduction="20000"/>
          </a:bodyPr>
          <a:lstStyle/>
          <a:p>
            <a:r>
              <a:rPr lang="it-IT" sz="2800" b="1" dirty="0">
                <a:solidFill>
                  <a:srgbClr val="00ACB6"/>
                </a:solidFill>
              </a:rPr>
              <a:t>M.R </a:t>
            </a:r>
            <a:r>
              <a:rPr lang="it-IT" sz="2800" b="1" dirty="0" err="1">
                <a:solidFill>
                  <a:srgbClr val="00ACB6"/>
                </a:solidFill>
              </a:rPr>
              <a:t>mAGURANO</a:t>
            </a:r>
            <a:endParaRPr lang="it-IT" sz="2800" b="1" dirty="0">
              <a:solidFill>
                <a:srgbClr val="00ACB6"/>
              </a:solidFill>
            </a:endParaRPr>
          </a:p>
          <a:p>
            <a:r>
              <a:rPr lang="it-IT" sz="1900" b="1" dirty="0">
                <a:solidFill>
                  <a:srgbClr val="00ACB6"/>
                </a:solidFill>
              </a:rPr>
              <a:t>FONDAZIONE POLICLINICO UNIVERSITARIO A.GEMELLI IRCCS ROMA</a:t>
            </a:r>
          </a:p>
          <a:p>
            <a:r>
              <a:rPr lang="it-IT" sz="1900" b="1" dirty="0">
                <a:solidFill>
                  <a:srgbClr val="00ACB6"/>
                </a:solidFill>
              </a:rPr>
              <a:t>UNIVERSITA’ CATTOLICA DEL SACRO CUORE</a:t>
            </a:r>
          </a:p>
          <a:p>
            <a:endParaRPr lang="it-IT" sz="1900" b="1" dirty="0">
              <a:solidFill>
                <a:srgbClr val="00AC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6A46A1E-EE6F-82F0-0280-7B44293D9477}"/>
              </a:ext>
            </a:extLst>
          </p:cNvPr>
          <p:cNvSpPr txBox="1"/>
          <p:nvPr/>
        </p:nvSpPr>
        <p:spPr>
          <a:xfrm>
            <a:off x="4539075" y="123623"/>
            <a:ext cx="36793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u="heavy" cap="all" dirty="0">
                <a:solidFill>
                  <a:srgbClr val="C00000"/>
                </a:solidFill>
              </a:rPr>
              <a:t>Problemi alimentari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922BFC8-F4AF-99C2-2157-A8C1AAC5B0D2}"/>
              </a:ext>
            </a:extLst>
          </p:cNvPr>
          <p:cNvSpPr txBox="1"/>
          <p:nvPr/>
        </p:nvSpPr>
        <p:spPr>
          <a:xfrm>
            <a:off x="1698171" y="2144984"/>
            <a:ext cx="9100458" cy="92333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Studi prospettici hanno anche riportato </a:t>
            </a:r>
            <a:r>
              <a:rPr lang="it-IT" b="1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miglioramenti sostanziali e duraturi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nei problemi legati all'alimentazione fino a 5 anni dopo la MBS negli adolescenti (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Järvholm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et al, 2020).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DEE7F48-0420-2247-785C-A856051F4DFD}"/>
              </a:ext>
            </a:extLst>
          </p:cNvPr>
          <p:cNvSpPr txBox="1"/>
          <p:nvPr/>
        </p:nvSpPr>
        <p:spPr>
          <a:xfrm>
            <a:off x="6705600" y="775069"/>
            <a:ext cx="5159829" cy="120032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>
                <a:solidFill>
                  <a:srgbClr val="333333"/>
                </a:solidFill>
                <a:latin typeface="Open Sans" panose="020B0606030504020204" pitchFamily="34" charset="0"/>
              </a:rPr>
              <a:t>Alcuni pazienti hanno nuova insorgenza di problemi alimentari dopo MBS adolescenziale</a:t>
            </a:r>
            <a:r>
              <a:rPr lang="it-IT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b="1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associati a una minore perdita di peso</a:t>
            </a:r>
            <a:r>
              <a:rPr lang="it-IT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 2, 5, e 6 anni.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43CB22E-BDE3-2895-3070-872C733C865E}"/>
              </a:ext>
            </a:extLst>
          </p:cNvPr>
          <p:cNvSpPr txBox="1"/>
          <p:nvPr/>
        </p:nvSpPr>
        <p:spPr>
          <a:xfrm>
            <a:off x="424541" y="795749"/>
            <a:ext cx="6096000" cy="923330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La maggior parte degli adolescenti con problemi legati all'alimentazione dopo MBS </a:t>
            </a:r>
            <a:r>
              <a:rPr lang="it-IT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ha avuto tali problemi già prima dell'intervento chirurgico.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670E580-115F-B8C0-B53A-2B4F4BC95D85}"/>
              </a:ext>
            </a:extLst>
          </p:cNvPr>
          <p:cNvSpPr txBox="1"/>
          <p:nvPr/>
        </p:nvSpPr>
        <p:spPr>
          <a:xfrm>
            <a:off x="1491075" y="4128020"/>
            <a:ext cx="6096000" cy="147732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>
                <a:solidFill>
                  <a:srgbClr val="333333"/>
                </a:solidFill>
                <a:latin typeface="Open Sans" panose="020B0606030504020204" pitchFamily="34" charset="0"/>
              </a:rPr>
              <a:t>Tuttavia se accompagnati da episodi regolari di vomito autoindotto, deve essere presente una remissione a lungo termine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prima di procedere con MBS</a:t>
            </a:r>
            <a:r>
              <a:rPr lang="it-IT" dirty="0">
                <a:solidFill>
                  <a:srgbClr val="333333"/>
                </a:solidFill>
                <a:latin typeface="Open Sans" panose="020B0606030504020204" pitchFamily="34" charset="0"/>
              </a:rPr>
              <a:t> e deve essere garantito uno stretto monitoraggio psicologico prima e dopo l’intervento.</a:t>
            </a:r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F4481C9-E07B-6B59-4924-6E6C7865C771}"/>
              </a:ext>
            </a:extLst>
          </p:cNvPr>
          <p:cNvSpPr txBox="1"/>
          <p:nvPr/>
        </p:nvSpPr>
        <p:spPr>
          <a:xfrm>
            <a:off x="375557" y="3517449"/>
            <a:ext cx="11745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333333"/>
                </a:solidFill>
                <a:latin typeface="Open Sans" panose="020B0606030504020204" pitchFamily="34" charset="0"/>
              </a:rPr>
              <a:t>L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 perdita di controllo sull'alimentazione e le abbuffate </a:t>
            </a:r>
            <a:r>
              <a:rPr lang="it-IT" dirty="0">
                <a:solidFill>
                  <a:srgbClr val="333333"/>
                </a:solidFill>
                <a:latin typeface="Open Sans" panose="020B0606030504020204" pitchFamily="34" charset="0"/>
              </a:rPr>
              <a:t>non dovrebbero essere controindicazioni alla MBS.</a:t>
            </a:r>
          </a:p>
        </p:txBody>
      </p:sp>
      <p:pic>
        <p:nvPicPr>
          <p:cNvPr id="2050" name="Picture 2" descr="Attenzione arte vettoriale, icone e grafica per il download gratuito">
            <a:extLst>
              <a:ext uri="{FF2B5EF4-FFF2-40B4-BE49-F238E27FC236}">
                <a16:creationId xmlns:a16="http://schemas.microsoft.com/office/drawing/2014/main" id="{5A4CC308-DAE6-F657-5D0F-CD21643E8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014" y="388678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121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173FA26-BB9F-61C7-465D-1F2C0FD43378}"/>
              </a:ext>
            </a:extLst>
          </p:cNvPr>
          <p:cNvSpPr txBox="1"/>
          <p:nvPr/>
        </p:nvSpPr>
        <p:spPr>
          <a:xfrm>
            <a:off x="3594193" y="96807"/>
            <a:ext cx="4532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u="heavy" cap="all" dirty="0">
                <a:solidFill>
                  <a:srgbClr val="C00000"/>
                </a:solidFill>
              </a:rPr>
              <a:t>Comportamenti a rischio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916D55D-664D-9BB0-6C87-313CBE43DCD4}"/>
              </a:ext>
            </a:extLst>
          </p:cNvPr>
          <p:cNvSpPr txBox="1"/>
          <p:nvPr/>
        </p:nvSpPr>
        <p:spPr>
          <a:xfrm>
            <a:off x="381000" y="772022"/>
            <a:ext cx="11658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333333"/>
                </a:solidFill>
                <a:latin typeface="Open Sans" panose="020B0606030504020204" pitchFamily="34" charset="0"/>
              </a:rPr>
              <a:t>L’adolescenza è una fase della vita in cui la possibilità di sviluppare comportamenti a rischio è al culmine.</a:t>
            </a:r>
          </a:p>
          <a:p>
            <a:r>
              <a:rPr lang="it-IT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</a:p>
          <a:p>
            <a:r>
              <a:rPr lang="it-IT" u="sng" dirty="0">
                <a:solidFill>
                  <a:srgbClr val="333333"/>
                </a:solidFill>
                <a:latin typeface="Open Sans" panose="020B0606030504020204" pitchFamily="34" charset="0"/>
              </a:rPr>
              <a:t>Se si considera che </a:t>
            </a:r>
            <a:endParaRPr lang="it-IT" b="0" i="0" u="sng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D2B002B-458F-701F-6612-D629603014C7}"/>
              </a:ext>
            </a:extLst>
          </p:cNvPr>
          <p:cNvSpPr txBox="1"/>
          <p:nvPr/>
        </p:nvSpPr>
        <p:spPr>
          <a:xfrm>
            <a:off x="478972" y="1570348"/>
            <a:ext cx="1040483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un aumento del rischio di sviluppare disturbi da uso di sostanze, principalmente alcol, è stato dimostrato negli adulti dopo MBS (</a:t>
            </a:r>
            <a:r>
              <a:rPr lang="it-IT" u="sng" dirty="0" err="1">
                <a:latin typeface="Open Sans" panose="020B0606030504020204" pitchFamily="34" charset="0"/>
              </a:rPr>
              <a:t>Järvholm</a:t>
            </a:r>
            <a:r>
              <a:rPr lang="it-IT" u="sng" dirty="0">
                <a:latin typeface="Open Sans" panose="020B0606030504020204" pitchFamily="34" charset="0"/>
              </a:rPr>
              <a:t> et al, 2024)</a:t>
            </a:r>
            <a:endParaRPr lang="it-IT" i="0" u="sng" dirty="0">
              <a:effectLst/>
              <a:latin typeface="Open Sans" panose="020B0606030504020204" pitchFamily="34" charset="0"/>
            </a:endParaRPr>
          </a:p>
          <a:p>
            <a:endParaRPr lang="it-IT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endParaRPr lang="it-IT" b="1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endParaRPr lang="it-IT" b="1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r>
              <a:rPr lang="it-IT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                              </a:t>
            </a:r>
            <a:r>
              <a:rPr lang="it-IT" b="1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un rischio più elevato è da attendersi nei pazienti più giovani</a:t>
            </a:r>
            <a:endParaRPr lang="it-IT" u="sng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ED64B4B-83E7-5112-61B1-870BA83F3711}"/>
              </a:ext>
            </a:extLst>
          </p:cNvPr>
          <p:cNvSpPr txBox="1"/>
          <p:nvPr/>
        </p:nvSpPr>
        <p:spPr>
          <a:xfrm>
            <a:off x="1562100" y="4278086"/>
            <a:ext cx="9296399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2225">
            <a:solidFill>
              <a:schemeClr val="accent1">
                <a:shade val="1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L'abuso di sostanze in corso è una controindicazione e dovrebbe essere in remissione (almeno 1 anno) prima della MBS;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333333"/>
                </a:solidFill>
                <a:latin typeface="Open Sans" panose="020B0606030504020204" pitchFamily="34" charset="0"/>
              </a:rPr>
              <a:t>Gl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 adolescenti e le famiglie dovrebbero essere informati di un aumento del rischio di disturbo da uso di alcol dopo MBS. </a:t>
            </a:r>
            <a:endParaRPr lang="it-IT" dirty="0"/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B3B54438-6633-41B7-0A36-090FA2AFA324}"/>
              </a:ext>
            </a:extLst>
          </p:cNvPr>
          <p:cNvSpPr/>
          <p:nvPr/>
        </p:nvSpPr>
        <p:spPr>
          <a:xfrm>
            <a:off x="5439073" y="2648763"/>
            <a:ext cx="484632" cy="52986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5135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978A837-5C45-1F81-1807-D4890091DF4C}"/>
              </a:ext>
            </a:extLst>
          </p:cNvPr>
          <p:cNvSpPr txBox="1"/>
          <p:nvPr/>
        </p:nvSpPr>
        <p:spPr>
          <a:xfrm>
            <a:off x="3931650" y="107692"/>
            <a:ext cx="4144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u="heavy" cap="all" dirty="0">
                <a:solidFill>
                  <a:srgbClr val="C00000"/>
                </a:solidFill>
              </a:rPr>
              <a:t>Il processo decisionale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C3BA95F-163C-4F29-F7A7-2BC17C6F3F13}"/>
              </a:ext>
            </a:extLst>
          </p:cNvPr>
          <p:cNvSpPr txBox="1"/>
          <p:nvPr/>
        </p:nvSpPr>
        <p:spPr>
          <a:xfrm>
            <a:off x="598714" y="1013349"/>
            <a:ext cx="109945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L'incapacità di comprendere i potenziali rischi e benefici è normalmente una controindicazione per la MBS ed è una preoccupazione </a:t>
            </a:r>
            <a:r>
              <a:rPr lang="it-IT" dirty="0">
                <a:solidFill>
                  <a:srgbClr val="333333"/>
                </a:solidFill>
                <a:latin typeface="Open Sans" panose="020B0606030504020204" pitchFamily="34" charset="0"/>
              </a:rPr>
              <a:t>in più quando si tratta di 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adolescenti.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07D2C26-81DB-B466-37DE-E53360492B25}"/>
              </a:ext>
            </a:extLst>
          </p:cNvPr>
          <p:cNvSpPr txBox="1"/>
          <p:nvPr/>
        </p:nvSpPr>
        <p:spPr>
          <a:xfrm>
            <a:off x="435429" y="1951672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u="sng" dirty="0">
                <a:solidFill>
                  <a:srgbClr val="FF0000"/>
                </a:solidFill>
                <a:latin typeface="Open Sans" panose="020B0606030504020204" pitchFamily="34" charset="0"/>
              </a:rPr>
              <a:t>PARTICOLARE ATTENZIONE deve essere rivolta </a:t>
            </a:r>
          </a:p>
          <a:p>
            <a:r>
              <a:rPr lang="it-IT" dirty="0">
                <a:solidFill>
                  <a:srgbClr val="333333"/>
                </a:solidFill>
                <a:latin typeface="Open Sans" panose="020B0606030504020204" pitchFamily="34" charset="0"/>
              </a:rPr>
              <a:t>a quella percentuale rilevante di 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adolescenti con obesità che ha problemi neuropsichiatrici concomitanti, come l'</a:t>
            </a:r>
            <a:r>
              <a:rPr lang="it-IT" b="1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ADHD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(Björk et al., 2021) e </a:t>
            </a:r>
            <a:r>
              <a:rPr lang="it-IT" b="1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disturbi cognitivi 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( 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Järvholm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et al., 2024)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A5D6437-B444-D954-DDB7-E5592E068DB5}"/>
              </a:ext>
            </a:extLst>
          </p:cNvPr>
          <p:cNvSpPr txBox="1"/>
          <p:nvPr/>
        </p:nvSpPr>
        <p:spPr>
          <a:xfrm>
            <a:off x="5138057" y="3509193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333333"/>
                </a:solidFill>
                <a:latin typeface="Open Sans" panose="020B0606030504020204" pitchFamily="34" charset="0"/>
              </a:rPr>
              <a:t>le informazioni dovrebbero essere adattate per soddisfare le esigenze degli adolescenti con una capacità di attenzione limitata e una capacità limitata di comprendere informazioni complesse;</a:t>
            </a:r>
          </a:p>
          <a:p>
            <a:endParaRPr lang="it-IT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333333"/>
                </a:solidFill>
                <a:latin typeface="Open Sans" panose="020B0606030504020204" pitchFamily="34" charset="0"/>
              </a:rPr>
              <a:t>le informazioni devono essere fornite in tutte le occasioni.</a:t>
            </a:r>
          </a:p>
        </p:txBody>
      </p:sp>
      <p:sp>
        <p:nvSpPr>
          <p:cNvPr id="11" name="Freccia curva 10">
            <a:extLst>
              <a:ext uri="{FF2B5EF4-FFF2-40B4-BE49-F238E27FC236}">
                <a16:creationId xmlns:a16="http://schemas.microsoft.com/office/drawing/2014/main" id="{BFBF13F0-2070-E7BF-4094-92CDE4478608}"/>
              </a:ext>
            </a:extLst>
          </p:cNvPr>
          <p:cNvSpPr/>
          <p:nvPr/>
        </p:nvSpPr>
        <p:spPr>
          <a:xfrm flipV="1">
            <a:off x="3673006" y="3720992"/>
            <a:ext cx="813816" cy="622662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5AD5118-46F8-5BB7-DCC5-CC53698F8ED6}"/>
              </a:ext>
            </a:extLst>
          </p:cNvPr>
          <p:cNvSpPr txBox="1"/>
          <p:nvPr/>
        </p:nvSpPr>
        <p:spPr>
          <a:xfrm>
            <a:off x="6803570" y="2001703"/>
            <a:ext cx="4539343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L’autonomia limitata non dovrebbe essere una controindicazione assoluta per il principio etico della non discriminazione</a:t>
            </a:r>
          </a:p>
        </p:txBody>
      </p:sp>
    </p:spTree>
    <p:extLst>
      <p:ext uri="{BB962C8B-B14F-4D97-AF65-F5344CB8AC3E}">
        <p14:creationId xmlns:p14="http://schemas.microsoft.com/office/powerpoint/2010/main" val="4274395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A605C16-AA87-8D39-6052-36DC47D99FE8}"/>
              </a:ext>
            </a:extLst>
          </p:cNvPr>
          <p:cNvSpPr txBox="1"/>
          <p:nvPr/>
        </p:nvSpPr>
        <p:spPr>
          <a:xfrm>
            <a:off x="3984171" y="58841"/>
            <a:ext cx="42236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u="heavy" cap="all" dirty="0">
                <a:solidFill>
                  <a:srgbClr val="C00000"/>
                </a:solidFill>
              </a:rPr>
              <a:t>Il ruolo della famiglia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7B93247-EC04-DCB0-FBD5-E16BBEE42F28}"/>
              </a:ext>
            </a:extLst>
          </p:cNvPr>
          <p:cNvSpPr txBox="1"/>
          <p:nvPr/>
        </p:nvSpPr>
        <p:spPr>
          <a:xfrm>
            <a:off x="119741" y="599876"/>
            <a:ext cx="11941629" cy="127727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 genitori o altri caregiver dovrebbero essere coinvolti nel processo decisionale e nei percorsi 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pre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e post-bariatrica.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Il </a:t>
            </a:r>
            <a:r>
              <a:rPr lang="it-IT" dirty="0">
                <a:solidFill>
                  <a:srgbClr val="333333"/>
                </a:solidFill>
                <a:latin typeface="Open Sans" panose="020B0606030504020204" pitchFamily="34" charset="0"/>
              </a:rPr>
              <a:t>supporto della famiglia è una risorsa fondamentale che può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 compensare, in parte, la limitata maturità dell'adolescente.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E9720CF-B6A3-D8D7-EE0C-DA453B02A0A9}"/>
              </a:ext>
            </a:extLst>
          </p:cNvPr>
          <p:cNvSpPr txBox="1"/>
          <p:nvPr/>
        </p:nvSpPr>
        <p:spPr>
          <a:xfrm>
            <a:off x="444246" y="2210434"/>
            <a:ext cx="4757057" cy="92333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it-IT" i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</a:rPr>
              <a:t>A volte purtroppo gli adolescenti riportano anche esperienze in cui i genitori sono fonte di critiche e mancanza di supporto</a:t>
            </a:r>
            <a:endParaRPr lang="it-IT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4675AF9-484A-5D4C-3E9A-B6D0969007D1}"/>
              </a:ext>
            </a:extLst>
          </p:cNvPr>
          <p:cNvSpPr txBox="1"/>
          <p:nvPr/>
        </p:nvSpPr>
        <p:spPr>
          <a:xfrm>
            <a:off x="5932714" y="2033463"/>
            <a:ext cx="6128656" cy="127727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dirty="0">
                <a:solidFill>
                  <a:srgbClr val="333333"/>
                </a:solidFill>
                <a:latin typeface="Open Sans" panose="020B0606030504020204" pitchFamily="34" charset="0"/>
              </a:rPr>
              <a:t>Pertanto sono necessarie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strategie per ottimizzare la loro collaborazione prima e dopo la MBS</a:t>
            </a:r>
            <a:endParaRPr lang="it-IT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990600" indent="-990600"/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→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processo che potrebbe richiedere il supporto  degli operatori sanitari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6FC7C4C-C454-44B1-41FF-2CD4474744B9}"/>
              </a:ext>
            </a:extLst>
          </p:cNvPr>
          <p:cNvSpPr txBox="1"/>
          <p:nvPr/>
        </p:nvSpPr>
        <p:spPr>
          <a:xfrm>
            <a:off x="217714" y="3585149"/>
            <a:ext cx="64811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È comune che i genitori degli adolescenti che si presentano per MBS abbiano esperienze personali di MBS.</a:t>
            </a:r>
            <a:endParaRPr lang="it-IT" b="0" i="0" u="sng" baseline="30000" dirty="0">
              <a:solidFill>
                <a:srgbClr val="046FF8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7010722-3327-AD13-351E-699444345F9B}"/>
              </a:ext>
            </a:extLst>
          </p:cNvPr>
          <p:cNvSpPr txBox="1"/>
          <p:nvPr/>
        </p:nvSpPr>
        <p:spPr>
          <a:xfrm>
            <a:off x="4807350" y="4285910"/>
            <a:ext cx="7228114" cy="1477328"/>
          </a:xfrm>
          <a:prstGeom prst="rect">
            <a:avLst/>
          </a:prstGeom>
          <a:solidFill>
            <a:srgbClr val="D2E3F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Questo è generalmente positivo, in quanto i genitori possono utilizzare la loro esperienza e conoscenza </a:t>
            </a:r>
            <a:r>
              <a:rPr lang="it-IT" dirty="0">
                <a:solidFill>
                  <a:srgbClr val="333333"/>
                </a:solidFill>
                <a:latin typeface="Open Sans" panose="020B0606030504020204" pitchFamily="34" charset="0"/>
              </a:rPr>
              <a:t>per 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sostenere.                             </a:t>
            </a:r>
          </a:p>
          <a:p>
            <a:pPr algn="just"/>
            <a:r>
              <a:rPr lang="it-IT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↓      </a:t>
            </a:r>
            <a:endParaRPr lang="it-IT" b="1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just"/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Tuttavia</a:t>
            </a:r>
            <a:r>
              <a:rPr lang="it-IT" dirty="0">
                <a:solidFill>
                  <a:srgbClr val="333333"/>
                </a:solidFill>
                <a:latin typeface="Open Sans" panose="020B0606030504020204" pitchFamily="34" charset="0"/>
              </a:rPr>
              <a:t> deve essere 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garantita un'autonomia nella decisione dell'adolescente di sottoporsi a MBS.</a:t>
            </a:r>
            <a:endParaRPr lang="it-IT" dirty="0"/>
          </a:p>
        </p:txBody>
      </p:sp>
      <p:sp>
        <p:nvSpPr>
          <p:cNvPr id="19" name="Freccia curva 18">
            <a:extLst>
              <a:ext uri="{FF2B5EF4-FFF2-40B4-BE49-F238E27FC236}">
                <a16:creationId xmlns:a16="http://schemas.microsoft.com/office/drawing/2014/main" id="{839D1E3E-17B3-FC1C-72EE-F0AEE0EDF546}"/>
              </a:ext>
            </a:extLst>
          </p:cNvPr>
          <p:cNvSpPr/>
          <p:nvPr/>
        </p:nvSpPr>
        <p:spPr>
          <a:xfrm flipV="1">
            <a:off x="3984171" y="4404448"/>
            <a:ext cx="704959" cy="709238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30903B4B-DBC8-63DE-BEB1-15DD70F741EC}"/>
              </a:ext>
            </a:extLst>
          </p:cNvPr>
          <p:cNvSpPr/>
          <p:nvPr/>
        </p:nvSpPr>
        <p:spPr>
          <a:xfrm>
            <a:off x="119741" y="3585149"/>
            <a:ext cx="11941629" cy="248614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destra con strisce 20">
            <a:extLst>
              <a:ext uri="{FF2B5EF4-FFF2-40B4-BE49-F238E27FC236}">
                <a16:creationId xmlns:a16="http://schemas.microsoft.com/office/drawing/2014/main" id="{8284DE88-6D23-A1CE-69CF-15D4EFA30355}"/>
              </a:ext>
            </a:extLst>
          </p:cNvPr>
          <p:cNvSpPr/>
          <p:nvPr/>
        </p:nvSpPr>
        <p:spPr>
          <a:xfrm>
            <a:off x="5239403" y="2518697"/>
            <a:ext cx="511628" cy="306804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9528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10FA8326-DB59-9298-930D-69AFD9BAE480}"/>
              </a:ext>
            </a:extLst>
          </p:cNvPr>
          <p:cNvSpPr txBox="1"/>
          <p:nvPr/>
        </p:nvSpPr>
        <p:spPr>
          <a:xfrm>
            <a:off x="5769428" y="114112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08A3E"/>
              </a:buClr>
              <a:buSzPct val="150000"/>
              <a:buFont typeface="Wingdings" panose="05000000000000000000" pitchFamily="2" charset="2"/>
              <a:buChar char=""/>
            </a:pP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Per</a:t>
            </a:r>
            <a:r>
              <a:rPr lang="it-IT" dirty="0">
                <a:solidFill>
                  <a:srgbClr val="333333"/>
                </a:solidFill>
                <a:latin typeface="Open Sans" panose="020B0606030504020204" pitchFamily="34" charset="0"/>
              </a:rPr>
              <a:t>ché per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i </a:t>
            </a:r>
            <a:r>
              <a:rPr lang="it-IT" b="1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risultati di salute fisica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la MBS è efficace almeno </a:t>
            </a:r>
            <a:r>
              <a:rPr lang="it-IT" dirty="0">
                <a:solidFill>
                  <a:srgbClr val="333333"/>
                </a:solidFill>
                <a:latin typeface="Open Sans" panose="020B0606030504020204" pitchFamily="34" charset="0"/>
              </a:rPr>
              <a:t>quanto 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negli adulti.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616680D-9175-FD9E-6713-0458048DBC0B}"/>
              </a:ext>
            </a:extLst>
          </p:cNvPr>
          <p:cNvSpPr txBox="1"/>
          <p:nvPr/>
        </p:nvSpPr>
        <p:spPr>
          <a:xfrm>
            <a:off x="5769428" y="2505040"/>
            <a:ext cx="6096000" cy="246221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 dati suggeriscono che posticipare l'intervento chirurgico porta a:</a:t>
            </a:r>
          </a:p>
          <a:p>
            <a:endParaRPr lang="it-IT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"/>
            </a:pP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un ulteriore aumento di peso;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"/>
            </a:pP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deterioramento della salute;</a:t>
            </a:r>
          </a:p>
          <a:p>
            <a:pPr marL="285750" indent="-285750">
              <a:buClr>
                <a:srgbClr val="C00000"/>
              </a:buClr>
              <a:buSzPct val="150000"/>
              <a:buFont typeface="Wingdings" panose="05000000000000000000" pitchFamily="2" charset="2"/>
              <a:buChar char=""/>
            </a:pP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b="1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isolamento sociale </a:t>
            </a:r>
            <a:r>
              <a:rPr lang="it-IT" b="0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che </a:t>
            </a:r>
            <a:r>
              <a:rPr lang="it-IT" u="sng" dirty="0">
                <a:solidFill>
                  <a:srgbClr val="333333"/>
                </a:solidFill>
                <a:latin typeface="Open Sans" panose="020B0606030504020204" pitchFamily="34" charset="0"/>
              </a:rPr>
              <a:t>potrebbe arrivare ad  </a:t>
            </a:r>
          </a:p>
          <a:p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     </a:t>
            </a:r>
            <a:r>
              <a:rPr lang="it-IT" b="0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impedire all'adolescente di entrare in una vita </a:t>
            </a:r>
          </a:p>
          <a:p>
            <a:r>
              <a:rPr lang="it-IT" dirty="0">
                <a:solidFill>
                  <a:srgbClr val="333333"/>
                </a:solidFill>
                <a:latin typeface="Open Sans" panose="020B0606030504020204" pitchFamily="34" charset="0"/>
              </a:rPr>
              <a:t>      </a:t>
            </a:r>
            <a:r>
              <a:rPr lang="it-IT" b="0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adulta indipendente</a:t>
            </a:r>
            <a:endParaRPr lang="it-IT" u="sng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F154293-9C47-24ED-0308-4D9D776F5724}"/>
              </a:ext>
            </a:extLst>
          </p:cNvPr>
          <p:cNvSpPr txBox="1"/>
          <p:nvPr/>
        </p:nvSpPr>
        <p:spPr>
          <a:xfrm>
            <a:off x="544286" y="1141121"/>
            <a:ext cx="46482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08A3E"/>
              </a:buClr>
              <a:buSzPct val="150000"/>
              <a:buFont typeface="Wingdings" panose="05000000000000000000" pitchFamily="2" charset="2"/>
              <a:buChar char=""/>
            </a:pP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Perché è un'opzione efficace e ben tollerata;</a:t>
            </a:r>
          </a:p>
          <a:p>
            <a:endParaRPr lang="it-IT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285750" indent="-285750">
              <a:buClr>
                <a:srgbClr val="008A3E"/>
              </a:buClr>
              <a:buSzPct val="150000"/>
              <a:buFont typeface="Wingdings" panose="05000000000000000000" pitchFamily="2" charset="2"/>
              <a:buChar char=""/>
            </a:pPr>
            <a:r>
              <a:rPr lang="it-IT" dirty="0">
                <a:solidFill>
                  <a:srgbClr val="333333"/>
                </a:solidFill>
                <a:latin typeface="Open Sans" panose="020B0606030504020204" pitchFamily="34" charset="0"/>
              </a:rPr>
              <a:t>perché 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dovrebbe essere presa in considerazione per </a:t>
            </a:r>
            <a:r>
              <a:rPr lang="it-IT" b="1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gli adolescenti con obesità grave;</a:t>
            </a:r>
          </a:p>
          <a:p>
            <a:endParaRPr lang="it-IT" b="1" u="sng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285750" indent="-285750">
              <a:buClr>
                <a:srgbClr val="008A3E"/>
              </a:buClr>
              <a:buSzPct val="150000"/>
              <a:buFont typeface="Wingdings" panose="05000000000000000000" pitchFamily="2" charset="2"/>
              <a:buChar char=""/>
            </a:pP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Perché dovrebbe essere presa in considerazione quando il </a:t>
            </a:r>
            <a:r>
              <a:rPr lang="it-IT" b="1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trattamento dello stile di vita e/o i farmaci 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da soli non sortiscono un </a:t>
            </a:r>
            <a:r>
              <a:rPr lang="it-IT" dirty="0">
                <a:solidFill>
                  <a:srgbClr val="333333"/>
                </a:solidFill>
                <a:latin typeface="Open Sans" panose="020B0606030504020204" pitchFamily="34" charset="0"/>
              </a:rPr>
              <a:t>risultato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sufficiente.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1346D48-5087-158B-F029-0461F07CBFDE}"/>
              </a:ext>
            </a:extLst>
          </p:cNvPr>
          <p:cNvSpPr txBox="1"/>
          <p:nvPr/>
        </p:nvSpPr>
        <p:spPr>
          <a:xfrm>
            <a:off x="3821328" y="259107"/>
            <a:ext cx="539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u="sng" dirty="0" err="1">
                <a:solidFill>
                  <a:srgbClr val="C00000"/>
                </a:solidFill>
              </a:rPr>
              <a:t>PERCH</a:t>
            </a:r>
            <a:r>
              <a:rPr lang="it-IT" sz="2800" b="1" u="sng" cap="all" dirty="0" err="1">
                <a:solidFill>
                  <a:srgbClr val="C00000"/>
                </a:solidFill>
              </a:rPr>
              <a:t>é</a:t>
            </a:r>
            <a:r>
              <a:rPr lang="it-IT" sz="2800" b="1" u="sng" dirty="0">
                <a:solidFill>
                  <a:srgbClr val="C00000"/>
                </a:solidFill>
              </a:rPr>
              <a:t> MBS IN ADOLESCENZA?</a:t>
            </a:r>
          </a:p>
        </p:txBody>
      </p:sp>
    </p:spTree>
    <p:extLst>
      <p:ext uri="{BB962C8B-B14F-4D97-AF65-F5344CB8AC3E}">
        <p14:creationId xmlns:p14="http://schemas.microsoft.com/office/powerpoint/2010/main" val="1364235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8BC5822-6C1B-36C1-9C88-766B6F7C1EAE}"/>
              </a:ext>
            </a:extLst>
          </p:cNvPr>
          <p:cNvSpPr txBox="1"/>
          <p:nvPr/>
        </p:nvSpPr>
        <p:spPr>
          <a:xfrm>
            <a:off x="2205107" y="3202748"/>
            <a:ext cx="6123214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u="sng" dirty="0">
                <a:solidFill>
                  <a:srgbClr val="FF0000"/>
                </a:solidFill>
              </a:rPr>
              <a:t>COSA RACCOMANDANO LE LINEE GUIDA?</a:t>
            </a:r>
          </a:p>
          <a:p>
            <a:endParaRPr lang="it-IT" sz="1600" b="1" u="sng" dirty="0">
              <a:solidFill>
                <a:srgbClr val="FF0000"/>
              </a:solidFill>
            </a:endParaRPr>
          </a:p>
          <a:p>
            <a:r>
              <a:rPr lang="it-IT" b="1" u="sng" dirty="0">
                <a:solidFill>
                  <a:srgbClr val="333333"/>
                </a:solidFill>
                <a:latin typeface="Open Sans" panose="020B0606030504020204" pitchFamily="34" charset="0"/>
              </a:rPr>
              <a:t>u</a:t>
            </a:r>
            <a:r>
              <a:rPr lang="it-IT" b="1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na valutazione preoperatoria 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da parte di un team multidisciplinare con esperienza nel trattamento dell'obesità pediatrica e la necessità di  un approccio che presti attenzione agli </a:t>
            </a:r>
            <a:r>
              <a:rPr lang="it-IT" b="0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aspetti psicosociali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oltre l'età e l’IMC;</a:t>
            </a:r>
          </a:p>
          <a:p>
            <a:endParaRPr lang="it-IT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r>
              <a:rPr lang="it-IT" b="1" dirty="0">
                <a:solidFill>
                  <a:srgbClr val="333333"/>
                </a:solidFill>
                <a:latin typeface="Open Sans" panose="020B0606030504020204" pitchFamily="34" charset="0"/>
              </a:rPr>
              <a:t>                                           </a:t>
            </a:r>
            <a:r>
              <a:rPr lang="it-IT" b="1" u="sng" dirty="0" err="1">
                <a:solidFill>
                  <a:srgbClr val="333333"/>
                </a:solidFill>
                <a:latin typeface="Open Sans" panose="020B0606030504020204" pitchFamily="34" charset="0"/>
              </a:rPr>
              <a:t>followup</a:t>
            </a:r>
            <a:r>
              <a:rPr lang="it-IT" b="1" u="sng" dirty="0">
                <a:solidFill>
                  <a:srgbClr val="333333"/>
                </a:solidFill>
                <a:latin typeface="Open Sans" panose="020B0606030504020204" pitchFamily="34" charset="0"/>
              </a:rPr>
              <a:t> a lungo termine</a:t>
            </a:r>
            <a:endParaRPr lang="it-IT" b="1" u="sng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A72039D-A54F-67C1-14D3-D10E54DC73FB}"/>
              </a:ext>
            </a:extLst>
          </p:cNvPr>
          <p:cNvSpPr txBox="1"/>
          <p:nvPr/>
        </p:nvSpPr>
        <p:spPr>
          <a:xfrm>
            <a:off x="6380511" y="799434"/>
            <a:ext cx="5290457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1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Il rischio di complicanze chirurgiche</a:t>
            </a:r>
            <a:endParaRPr lang="it-IT" b="1" u="sng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L’eccesso di pelle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</a:t>
            </a:r>
            <a:endParaRPr lang="it-IT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271463"/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In molti sistemi sanitari, la disponibilità </a:t>
            </a:r>
            <a:r>
              <a:rPr lang="it-IT" dirty="0">
                <a:solidFill>
                  <a:srgbClr val="333333"/>
                </a:solidFill>
                <a:latin typeface="Open Sans" panose="020B0606030504020204" pitchFamily="34" charset="0"/>
              </a:rPr>
              <a:t>d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 interventi chirurgici per ridurre l'eccesso di pelle è limitata, soprattutto per motivi estetici. Questo deve essere discusso prima dell'MBS per prevenire l'insoddisfazione post-operatoria.</a:t>
            </a: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443130D-BA19-471A-0B8A-BD7D6183BCE7}"/>
              </a:ext>
            </a:extLst>
          </p:cNvPr>
          <p:cNvSpPr txBox="1"/>
          <p:nvPr/>
        </p:nvSpPr>
        <p:spPr>
          <a:xfrm>
            <a:off x="157862" y="996769"/>
            <a:ext cx="39950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Gli adolescenti sono generalmente </a:t>
            </a:r>
            <a:r>
              <a:rPr lang="it-IT" b="1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più vulnerabili degli adulti dal </a:t>
            </a:r>
            <a:r>
              <a:rPr lang="it-IT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punto di vista della </a:t>
            </a:r>
            <a:r>
              <a:rPr lang="it-IT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salute mentale </a:t>
            </a:r>
            <a:r>
              <a:rPr lang="it-IT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 del </a:t>
            </a:r>
            <a:r>
              <a:rPr lang="it-IT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comportamento a rischio</a:t>
            </a:r>
            <a:endParaRPr lang="it-IT" u="sng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A72C818-3FC9-DC14-1C48-829518EB6F35}"/>
              </a:ext>
            </a:extLst>
          </p:cNvPr>
          <p:cNvSpPr txBox="1"/>
          <p:nvPr/>
        </p:nvSpPr>
        <p:spPr>
          <a:xfrm>
            <a:off x="1888893" y="84038"/>
            <a:ext cx="8414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u="sng" dirty="0">
                <a:solidFill>
                  <a:srgbClr val="C00000"/>
                </a:solidFill>
              </a:rPr>
              <a:t>LIMITI E RACCOMANDAZIONI DI MBS IN ADOLESCENZA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5360DC5-9505-F180-A3F9-5886330AAF4A}"/>
              </a:ext>
            </a:extLst>
          </p:cNvPr>
          <p:cNvSpPr txBox="1"/>
          <p:nvPr/>
        </p:nvSpPr>
        <p:spPr>
          <a:xfrm>
            <a:off x="4612271" y="1412268"/>
            <a:ext cx="1449436" cy="36933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b="1" u="sng" dirty="0"/>
              <a:t>E TEMONO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it-IT" dirty="0"/>
          </a:p>
        </p:txBody>
      </p:sp>
      <p:pic>
        <p:nvPicPr>
          <p:cNvPr id="4098" name="Picture 2" descr="Faccia Urlando nella Paura. Urlando nella paura Emoji - Grafica ...">
            <a:extLst>
              <a:ext uri="{FF2B5EF4-FFF2-40B4-BE49-F238E27FC236}">
                <a16:creationId xmlns:a16="http://schemas.microsoft.com/office/drawing/2014/main" id="{F85F31CF-950B-30CF-E179-52937D739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960" y="1803372"/>
            <a:ext cx="887509" cy="106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isultato immagine per EMOTIon che impartisce comando">
            <a:extLst>
              <a:ext uri="{FF2B5EF4-FFF2-40B4-BE49-F238E27FC236}">
                <a16:creationId xmlns:a16="http://schemas.microsoft.com/office/drawing/2014/main" id="{9C4DB309-3600-A2B5-A5E7-F2C862CF8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22" y="3233069"/>
            <a:ext cx="1952625" cy="144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955D891-C39F-17E1-50D5-937DEE1E0908}"/>
              </a:ext>
            </a:extLst>
          </p:cNvPr>
          <p:cNvSpPr txBox="1"/>
          <p:nvPr/>
        </p:nvSpPr>
        <p:spPr>
          <a:xfrm>
            <a:off x="9025739" y="3836629"/>
            <a:ext cx="2982686" cy="2308324"/>
          </a:xfrm>
          <a:prstGeom prst="rect">
            <a:avLst/>
          </a:prstGeom>
          <a:solidFill>
            <a:schemeClr val="bg2"/>
          </a:solidFill>
          <a:ln w="222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333333"/>
                </a:solidFill>
                <a:latin typeface="Open Sans" panose="020B0606030504020204" pitchFamily="34" charset="0"/>
              </a:rPr>
              <a:t>P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oiché i pazienti normalmente passano dall'assistenza pediatrica a quella adulta all'età di 18 anni</a:t>
            </a:r>
            <a:r>
              <a:rPr lang="it-IT" dirty="0">
                <a:solidFill>
                  <a:srgbClr val="333333"/>
                </a:solidFill>
                <a:latin typeface="Open Sans" panose="020B0606030504020204" pitchFamily="34" charset="0"/>
              </a:rPr>
              <a:t>, 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devono ricordarsi di fissare appuntamenti annuali, </a:t>
            </a:r>
            <a:r>
              <a:rPr lang="it-IT" b="1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una routine difficile da stabilire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 </a:t>
            </a:r>
            <a:endParaRPr lang="it-IT" dirty="0"/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A008F8DE-7DFD-D3EA-FB59-D1B4D17010DB}"/>
              </a:ext>
            </a:extLst>
          </p:cNvPr>
          <p:cNvSpPr/>
          <p:nvPr/>
        </p:nvSpPr>
        <p:spPr>
          <a:xfrm>
            <a:off x="8072192" y="5241884"/>
            <a:ext cx="692767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0628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9595F4FE-65A7-FF62-A17A-AFBCEE864F61}"/>
              </a:ext>
            </a:extLst>
          </p:cNvPr>
          <p:cNvSpPr txBox="1"/>
          <p:nvPr/>
        </p:nvSpPr>
        <p:spPr>
          <a:xfrm>
            <a:off x="0" y="923639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u="sng" dirty="0">
                <a:solidFill>
                  <a:srgbClr val="FF0000"/>
                </a:solidFill>
              </a:rPr>
              <a:t>PER GLI OPERATORI SANITARI: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u="sng" dirty="0">
                <a:solidFill>
                  <a:srgbClr val="333333"/>
                </a:solidFill>
                <a:latin typeface="Open Sans" panose="020B0606030504020204" pitchFamily="34" charset="0"/>
              </a:rPr>
              <a:t>Valutare attentamente</a:t>
            </a:r>
            <a:r>
              <a:rPr lang="it-IT" b="1" u="sng" dirty="0"/>
              <a:t>:</a:t>
            </a:r>
          </a:p>
          <a:p>
            <a:endParaRPr lang="it-IT" b="1" u="sng" dirty="0"/>
          </a:p>
          <a:p>
            <a:endParaRPr lang="it-IT" b="1" u="sng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F1E4A38-A89F-B579-8D1E-098F97B6C78D}"/>
              </a:ext>
            </a:extLst>
          </p:cNvPr>
          <p:cNvSpPr txBox="1"/>
          <p:nvPr/>
        </p:nvSpPr>
        <p:spPr>
          <a:xfrm>
            <a:off x="272144" y="1678828"/>
            <a:ext cx="489857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la salute mentale;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 </a:t>
            </a:r>
            <a:r>
              <a:rPr lang="it-IT" dirty="0">
                <a:solidFill>
                  <a:srgbClr val="333333"/>
                </a:solidFill>
                <a:latin typeface="Open Sans" panose="020B0606030504020204" pitchFamily="34" charset="0"/>
              </a:rPr>
              <a:t>sintomi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delle abbuffate;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altri problemi legati all'alimentazione;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333333"/>
                </a:solidFill>
                <a:latin typeface="Open Sans" panose="020B0606030504020204" pitchFamily="34" charset="0"/>
              </a:rPr>
              <a:t>comportamenti a rischio;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capacità del processo decisionale;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situazione familiare e sociale di ciascun paziente con l'obiettivo di garantire un supporto adeguato prima, durante e dopo la MBS;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u="sng" dirty="0">
                <a:solidFill>
                  <a:srgbClr val="333333"/>
                </a:solidFill>
                <a:latin typeface="Open Sans" panose="020B0606030504020204" pitchFamily="34" charset="0"/>
              </a:rPr>
              <a:t>Sviluppare strategie personalizzate che migliorino l’</a:t>
            </a:r>
            <a:r>
              <a:rPr lang="it-IT" b="1" u="sng" dirty="0" err="1">
                <a:solidFill>
                  <a:srgbClr val="333333"/>
                </a:solidFill>
                <a:latin typeface="Open Sans" panose="020B0606030504020204" pitchFamily="34" charset="0"/>
              </a:rPr>
              <a:t>adherence</a:t>
            </a:r>
            <a:endParaRPr lang="it-IT" b="1" u="sng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endParaRPr lang="it-IT" b="1" u="sng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Favorire  e attuare monitoraggio e </a:t>
            </a:r>
            <a:r>
              <a:rPr lang="it-IT" b="1" i="0" u="sng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followup</a:t>
            </a:r>
            <a:r>
              <a:rPr lang="it-IT" b="1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nel lungo termine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56658C4-29BF-EC1D-1685-7BAB8F153DE2}"/>
              </a:ext>
            </a:extLst>
          </p:cNvPr>
          <p:cNvSpPr txBox="1"/>
          <p:nvPr/>
        </p:nvSpPr>
        <p:spPr>
          <a:xfrm>
            <a:off x="5747656" y="524665"/>
            <a:ext cx="6096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u="sng" dirty="0">
                <a:solidFill>
                  <a:srgbClr val="FF0000"/>
                </a:solidFill>
              </a:rPr>
              <a:t>PER ADOLESCENTI, GENITORI/CAREGIVER</a:t>
            </a:r>
            <a:r>
              <a:rPr lang="it-IT" b="1" u="sng" dirty="0">
                <a:solidFill>
                  <a:srgbClr val="FF0000"/>
                </a:solidFill>
                <a:latin typeface="Open Sans" panose="020B0606030504020204" pitchFamily="34" charset="0"/>
              </a:rPr>
              <a:t>:</a:t>
            </a:r>
            <a:endParaRPr lang="it-IT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r>
              <a:rPr lang="it-IT" b="1" u="sng" dirty="0">
                <a:solidFill>
                  <a:srgbClr val="333333"/>
                </a:solidFill>
                <a:latin typeface="Open Sans" panose="020B0606030504020204" pitchFamily="34" charset="0"/>
              </a:rPr>
              <a:t>Garantire un’e</a:t>
            </a:r>
            <a:r>
              <a:rPr lang="it-IT" b="1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ducazione che informi 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su: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333333"/>
                </a:solidFill>
                <a:latin typeface="Open Sans" panose="020B0606030504020204" pitchFamily="34" charset="0"/>
              </a:rPr>
              <a:t>l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'importanza di </a:t>
            </a:r>
            <a:r>
              <a:rPr lang="it-IT" b="0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una dieta sana ed equilibrata 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con particolare attenzione all'adeguato apporto proteico;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basso rischio di gravi complicanze 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 che questo rischio dovrebbe essere bilanciato con i rischi di obesità grave in sé;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sul fatto che  </a:t>
            </a:r>
            <a:r>
              <a:rPr lang="it-IT" b="0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non tutte, le procedure MBS sono irreversibili;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u="sng" dirty="0">
                <a:solidFill>
                  <a:srgbClr val="333333"/>
                </a:solidFill>
                <a:latin typeface="Open Sans" panose="020B0606030504020204" pitchFamily="34" charset="0"/>
              </a:rPr>
              <a:t>l’importanza del monitoraggio e del </a:t>
            </a:r>
            <a:r>
              <a:rPr lang="it-IT" u="sng" dirty="0" err="1">
                <a:solidFill>
                  <a:srgbClr val="333333"/>
                </a:solidFill>
                <a:latin typeface="Open Sans" panose="020B0606030504020204" pitchFamily="34" charset="0"/>
              </a:rPr>
              <a:t>followup</a:t>
            </a:r>
            <a:endParaRPr lang="it-IT" u="sng" dirty="0"/>
          </a:p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14184BB-56B4-CE6D-5FB1-C1BC892FD09C}"/>
              </a:ext>
            </a:extLst>
          </p:cNvPr>
          <p:cNvSpPr txBox="1"/>
          <p:nvPr/>
        </p:nvSpPr>
        <p:spPr>
          <a:xfrm>
            <a:off x="413658" y="19539"/>
            <a:ext cx="2568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u="sng" dirty="0">
                <a:solidFill>
                  <a:srgbClr val="C00000"/>
                </a:solidFill>
              </a:rPr>
              <a:t>RIASSUMENDO:</a:t>
            </a:r>
          </a:p>
        </p:txBody>
      </p:sp>
    </p:spTree>
    <p:extLst>
      <p:ext uri="{BB962C8B-B14F-4D97-AF65-F5344CB8AC3E}">
        <p14:creationId xmlns:p14="http://schemas.microsoft.com/office/powerpoint/2010/main" val="4226270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728CE-89F9-942A-924E-6FFD0AD7A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BA84119-0C1B-479F-80B1-E2B590E52F04}"/>
              </a:ext>
            </a:extLst>
          </p:cNvPr>
          <p:cNvSpPr txBox="1"/>
          <p:nvPr/>
        </p:nvSpPr>
        <p:spPr>
          <a:xfrm>
            <a:off x="593270" y="2459503"/>
            <a:ext cx="1937659" cy="369332"/>
          </a:xfrm>
          <a:prstGeom prst="rect">
            <a:avLst/>
          </a:prstGeom>
          <a:noFill/>
          <a:ln w="22225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COMPLESSITA’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C13DD23-C35C-47A1-FE78-22F26B98316B}"/>
              </a:ext>
            </a:extLst>
          </p:cNvPr>
          <p:cNvSpPr txBox="1"/>
          <p:nvPr/>
        </p:nvSpPr>
        <p:spPr>
          <a:xfrm>
            <a:off x="9002481" y="2673234"/>
            <a:ext cx="2144484" cy="646331"/>
          </a:xfrm>
          <a:prstGeom prst="rect">
            <a:avLst/>
          </a:prstGeom>
          <a:noFill/>
          <a:ln w="22225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IL RUOLO DELLA FAMIGLIA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A07A6FF-8C3E-FEB4-FA68-BE54F7CA07B3}"/>
              </a:ext>
            </a:extLst>
          </p:cNvPr>
          <p:cNvSpPr txBox="1"/>
          <p:nvPr/>
        </p:nvSpPr>
        <p:spPr>
          <a:xfrm>
            <a:off x="261256" y="125602"/>
            <a:ext cx="12094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u="heavy" cap="all" dirty="0">
                <a:solidFill>
                  <a:srgbClr val="C00000"/>
                </a:solidFill>
              </a:rPr>
              <a:t>COSA POSSONO AVERE IN COMUNE DUE PERCORSI COSI’ LONTANI DA UN PUNTO DI VISTA EVOLUTIVO 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2886FB7-9903-298A-89E4-C09EF1F5CE36}"/>
              </a:ext>
            </a:extLst>
          </p:cNvPr>
          <p:cNvSpPr txBox="1"/>
          <p:nvPr/>
        </p:nvSpPr>
        <p:spPr>
          <a:xfrm>
            <a:off x="3793677" y="3679483"/>
            <a:ext cx="4197800" cy="646331"/>
          </a:xfrm>
          <a:prstGeom prst="rect">
            <a:avLst/>
          </a:prstGeom>
          <a:noFill/>
          <a:ln w="22225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LIMITI NELLA SCELTA DEL TRATTAMENTO CHIRURGICO</a:t>
            </a:r>
          </a:p>
        </p:txBody>
      </p:sp>
      <p:pic>
        <p:nvPicPr>
          <p:cNvPr id="2050" name="Picture 2" descr="Visualizza dettagli immagine correlata. Le Parole del Management - 5. Complessità">
            <a:extLst>
              <a:ext uri="{FF2B5EF4-FFF2-40B4-BE49-F238E27FC236}">
                <a16:creationId xmlns:a16="http://schemas.microsoft.com/office/drawing/2014/main" id="{42AD406C-46C7-9CF7-F64D-B1DB7AC67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2828835"/>
            <a:ext cx="2862945" cy="140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isultato immagine per DUE STRADE CHE SI INCONTRANO">
            <a:extLst>
              <a:ext uri="{FF2B5EF4-FFF2-40B4-BE49-F238E27FC236}">
                <a16:creationId xmlns:a16="http://schemas.microsoft.com/office/drawing/2014/main" id="{0D14D6AA-73EE-2ED4-9AB6-064E3305C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964" y="1159567"/>
            <a:ext cx="3943350" cy="116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isultato immagine per FAMIGLIA E SOCIETA">
            <a:extLst>
              <a:ext uri="{FF2B5EF4-FFF2-40B4-BE49-F238E27FC236}">
                <a16:creationId xmlns:a16="http://schemas.microsoft.com/office/drawing/2014/main" id="{D7E1F2B2-0D75-0093-CC92-E0D3EED19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7" y="3571873"/>
            <a:ext cx="2383976" cy="175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isultato immagine per FAMIGLIA E OBESITA">
            <a:extLst>
              <a:ext uri="{FF2B5EF4-FFF2-40B4-BE49-F238E27FC236}">
                <a16:creationId xmlns:a16="http://schemas.microsoft.com/office/drawing/2014/main" id="{33857771-A0F7-6692-97E4-22202CFF2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78" y="4116054"/>
            <a:ext cx="1447801" cy="153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foto-chirurgia2 - Chirurgia Torino">
            <a:extLst>
              <a:ext uri="{FF2B5EF4-FFF2-40B4-BE49-F238E27FC236}">
                <a16:creationId xmlns:a16="http://schemas.microsoft.com/office/drawing/2014/main" id="{E1345D84-8C6B-9D1C-5B12-3846300D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41" y="2458569"/>
            <a:ext cx="1937659" cy="129177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Limitation Icon #43116 - Free Icons Library">
            <a:extLst>
              <a:ext uri="{FF2B5EF4-FFF2-40B4-BE49-F238E27FC236}">
                <a16:creationId xmlns:a16="http://schemas.microsoft.com/office/drawing/2014/main" id="{929C78F0-51B4-7956-60F7-8DE2FFE54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732" y="2581448"/>
            <a:ext cx="922646" cy="73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BB49BBA-7401-1F0E-400F-5912E8C95CB5}"/>
              </a:ext>
            </a:extLst>
          </p:cNvPr>
          <p:cNvSpPr txBox="1"/>
          <p:nvPr/>
        </p:nvSpPr>
        <p:spPr>
          <a:xfrm>
            <a:off x="217721" y="5650940"/>
            <a:ext cx="2435154" cy="369332"/>
          </a:xfrm>
          <a:prstGeom prst="rect">
            <a:avLst/>
          </a:prstGeom>
          <a:noFill/>
          <a:ln w="19050"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La corsa contro il tempo</a:t>
            </a:r>
          </a:p>
        </p:txBody>
      </p:sp>
      <p:pic>
        <p:nvPicPr>
          <p:cNvPr id="7170" name="Picture 2" descr="Uomo D'affari Che Esegue Una Corsa Contro Il Tempo Illustrazione ...">
            <a:extLst>
              <a:ext uri="{FF2B5EF4-FFF2-40B4-BE49-F238E27FC236}">
                <a16:creationId xmlns:a16="http://schemas.microsoft.com/office/drawing/2014/main" id="{FE17AFFC-C6A6-5B6C-579C-CEC79D5E35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3" t="10983" r="7219" b="38677"/>
          <a:stretch/>
        </p:blipFill>
        <p:spPr bwMode="auto">
          <a:xfrm>
            <a:off x="261256" y="4606498"/>
            <a:ext cx="1924005" cy="104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isultato immagine per fragilità">
            <a:extLst>
              <a:ext uri="{FF2B5EF4-FFF2-40B4-BE49-F238E27FC236}">
                <a16:creationId xmlns:a16="http://schemas.microsoft.com/office/drawing/2014/main" id="{F4520AF4-B90A-4650-68BC-AA222DA73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984" y="4833942"/>
            <a:ext cx="2114550" cy="128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FD0C2E6-AE50-96F8-605D-F0DCF989136B}"/>
              </a:ext>
            </a:extLst>
          </p:cNvPr>
          <p:cNvSpPr txBox="1"/>
          <p:nvPr/>
        </p:nvSpPr>
        <p:spPr>
          <a:xfrm>
            <a:off x="6446534" y="5654889"/>
            <a:ext cx="1154932" cy="369332"/>
          </a:xfrm>
          <a:prstGeom prst="rect">
            <a:avLst/>
          </a:prstGeom>
          <a:noFill/>
          <a:ln w="22225"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La fragilità</a:t>
            </a:r>
          </a:p>
        </p:txBody>
      </p:sp>
    </p:spTree>
    <p:extLst>
      <p:ext uri="{BB962C8B-B14F-4D97-AF65-F5344CB8AC3E}">
        <p14:creationId xmlns:p14="http://schemas.microsoft.com/office/powerpoint/2010/main" val="1464310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05D792A-B744-C3EA-038B-5679FA20DAA7}"/>
              </a:ext>
            </a:extLst>
          </p:cNvPr>
          <p:cNvSpPr txBox="1"/>
          <p:nvPr/>
        </p:nvSpPr>
        <p:spPr>
          <a:xfrm>
            <a:off x="2525487" y="114558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u="heavy" cap="all" dirty="0">
                <a:solidFill>
                  <a:srgbClr val="C00000"/>
                </a:solidFill>
              </a:rPr>
              <a:t>La complessità degli anziani con obesità</a:t>
            </a:r>
          </a:p>
        </p:txBody>
      </p:sp>
      <p:pic>
        <p:nvPicPr>
          <p:cNvPr id="3076" name="Picture 4" descr="Risultato immagine per ANZIANO OBESO">
            <a:extLst>
              <a:ext uri="{FF2B5EF4-FFF2-40B4-BE49-F238E27FC236}">
                <a16:creationId xmlns:a16="http://schemas.microsoft.com/office/drawing/2014/main" id="{96F39626-31C8-A12B-F037-F7089B53D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881" y="1149436"/>
            <a:ext cx="258399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isultato immagine per alzheimer">
            <a:extLst>
              <a:ext uri="{FF2B5EF4-FFF2-40B4-BE49-F238E27FC236}">
                <a16:creationId xmlns:a16="http://schemas.microsoft.com/office/drawing/2014/main" id="{A292C6FB-657E-EB06-B328-6927480A4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514" y="3744687"/>
            <a:ext cx="3619841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isultato immagine per ALIMENATZIONE ANZIANO">
            <a:extLst>
              <a:ext uri="{FF2B5EF4-FFF2-40B4-BE49-F238E27FC236}">
                <a16:creationId xmlns:a16="http://schemas.microsoft.com/office/drawing/2014/main" id="{34A4ECD6-AAD7-DA99-5A5A-D8C8CDA36A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8"/>
          <a:stretch/>
        </p:blipFill>
        <p:spPr bwMode="auto">
          <a:xfrm>
            <a:off x="611276" y="3918915"/>
            <a:ext cx="2295526" cy="150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10C4A5E-42C9-3D61-46E9-2F61AD5FB67C}"/>
              </a:ext>
            </a:extLst>
          </p:cNvPr>
          <p:cNvSpPr txBox="1"/>
          <p:nvPr/>
        </p:nvSpPr>
        <p:spPr>
          <a:xfrm>
            <a:off x="734551" y="850722"/>
            <a:ext cx="2000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/>
              <a:t>Aspetti psicosociali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94B1CA2-EB80-A406-A454-9B5FC8395615}"/>
              </a:ext>
            </a:extLst>
          </p:cNvPr>
          <p:cNvSpPr txBox="1"/>
          <p:nvPr/>
        </p:nvSpPr>
        <p:spPr>
          <a:xfrm>
            <a:off x="9681273" y="685220"/>
            <a:ext cx="1363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 err="1"/>
              <a:t>Comorbilita</a:t>
            </a:r>
            <a:r>
              <a:rPr lang="it-IT" dirty="0" err="1"/>
              <a:t>’</a:t>
            </a:r>
            <a:endParaRPr lang="it-IT" dirty="0"/>
          </a:p>
        </p:txBody>
      </p:sp>
      <p:pic>
        <p:nvPicPr>
          <p:cNvPr id="3086" name="Picture 14" descr="Risultato immagine per solitudine terza età">
            <a:extLst>
              <a:ext uri="{FF2B5EF4-FFF2-40B4-BE49-F238E27FC236}">
                <a16:creationId xmlns:a16="http://schemas.microsoft.com/office/drawing/2014/main" id="{0A778310-6D7A-1AA0-DD3B-D789EEFFB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69638"/>
            <a:ext cx="2295526" cy="280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>
            <a:extLst>
              <a:ext uri="{FF2B5EF4-FFF2-40B4-BE49-F238E27FC236}">
                <a16:creationId xmlns:a16="http://schemas.microsoft.com/office/drawing/2014/main" id="{5B6A8CD0-F4D8-80A0-9A1C-AC88954E2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40" y="1469568"/>
            <a:ext cx="2384862" cy="150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034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3EE340C-4615-C37A-DC7C-04A6A822ACF3}"/>
              </a:ext>
            </a:extLst>
          </p:cNvPr>
          <p:cNvSpPr txBox="1"/>
          <p:nvPr/>
        </p:nvSpPr>
        <p:spPr>
          <a:xfrm>
            <a:off x="1588602" y="3099387"/>
            <a:ext cx="8034370" cy="369332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Implicazioni cliniche per la gestione dell'obesità e la prevenzione della demenza. 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6C2DD4D-4826-B20B-18A3-EC48C36DEB01}"/>
              </a:ext>
            </a:extLst>
          </p:cNvPr>
          <p:cNvSpPr txBox="1"/>
          <p:nvPr/>
        </p:nvSpPr>
        <p:spPr>
          <a:xfrm>
            <a:off x="2197551" y="9417"/>
            <a:ext cx="77968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i="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Cambiamenti cerebrali e cognitivi correlati all'obesità</a:t>
            </a:r>
            <a:r>
              <a:rPr lang="it-IT" sz="24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3BC83A3-959B-C884-699B-32CDCE3665B0}"/>
              </a:ext>
            </a:extLst>
          </p:cNvPr>
          <p:cNvSpPr txBox="1"/>
          <p:nvPr/>
        </p:nvSpPr>
        <p:spPr>
          <a:xfrm>
            <a:off x="4757057" y="1222339"/>
            <a:ext cx="11974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Obesità</a:t>
            </a:r>
            <a:endParaRPr lang="it-IT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F580B6E-09D2-0BB6-D680-DCB64F09B674}"/>
              </a:ext>
            </a:extLst>
          </p:cNvPr>
          <p:cNvSpPr txBox="1"/>
          <p:nvPr/>
        </p:nvSpPr>
        <p:spPr>
          <a:xfrm>
            <a:off x="5976256" y="1045367"/>
            <a:ext cx="5902163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può portare ad un invecchiamento cerebrale accelerato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agire come fattore di rischio per la demenza.</a:t>
            </a:r>
            <a:endParaRPr lang="it-IT" dirty="0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7987EEC7-C638-FB94-0C10-C2391CEB1155}"/>
              </a:ext>
            </a:extLst>
          </p:cNvPr>
          <p:cNvSpPr txBox="1"/>
          <p:nvPr/>
        </p:nvSpPr>
        <p:spPr>
          <a:xfrm>
            <a:off x="5521163" y="3645690"/>
            <a:ext cx="63572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Interventi sullo stile di vita, compresi i cambiamenti nella dieta e i farmaci anti-ipertensivi, potrebbero essere efficaci nel ridurre il ritmo dei deficit cognitivi negli anziani </a:t>
            </a:r>
          </a:p>
          <a:p>
            <a:r>
              <a:rPr lang="it-IT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(</a:t>
            </a:r>
            <a:r>
              <a:rPr lang="it-IT" b="0" i="0" dirty="0" err="1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Ngandu</a:t>
            </a:r>
            <a:r>
              <a:rPr lang="it-IT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et al, 2015; Lee et al, 2014; </a:t>
            </a:r>
            <a:r>
              <a:rPr lang="it-IT" b="0" i="0" dirty="0" err="1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Dufouil</a:t>
            </a:r>
            <a:r>
              <a:rPr lang="it-IT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et al 2005; </a:t>
            </a:r>
            <a:r>
              <a:rPr lang="it-IT" b="0" i="0" dirty="0" err="1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Lam</a:t>
            </a:r>
            <a:r>
              <a:rPr lang="it-IT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et al, 2015; </a:t>
            </a:r>
            <a:r>
              <a:rPr lang="it-IT" b="0" i="0" dirty="0" err="1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Debette</a:t>
            </a:r>
            <a:r>
              <a:rPr lang="it-IT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&amp; Markus, 2010; de </a:t>
            </a:r>
            <a:r>
              <a:rPr lang="it-IT" b="0" i="0" dirty="0" err="1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Leeuw</a:t>
            </a:r>
            <a:r>
              <a:rPr lang="it-IT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et al., 2002).</a:t>
            </a:r>
            <a:endParaRPr lang="it-IT" dirty="0"/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15EC5690-055F-5CBB-1035-9BEE23381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66" y="548374"/>
            <a:ext cx="4464502" cy="1936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" name="Freccia curva 35">
            <a:extLst>
              <a:ext uri="{FF2B5EF4-FFF2-40B4-BE49-F238E27FC236}">
                <a16:creationId xmlns:a16="http://schemas.microsoft.com/office/drawing/2014/main" id="{4C753738-8A9A-A4AB-61C2-CF09C9CFD7D3}"/>
              </a:ext>
            </a:extLst>
          </p:cNvPr>
          <p:cNvSpPr/>
          <p:nvPr/>
        </p:nvSpPr>
        <p:spPr>
          <a:xfrm flipV="1">
            <a:off x="3592286" y="3863586"/>
            <a:ext cx="947057" cy="664029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132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eux comprendre l'obésité - ici">
            <a:extLst>
              <a:ext uri="{FF2B5EF4-FFF2-40B4-BE49-F238E27FC236}">
                <a16:creationId xmlns:a16="http://schemas.microsoft.com/office/drawing/2014/main" id="{3925B39C-9222-7BE9-0A22-8B0B82E7A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885" y="2585357"/>
            <a:ext cx="6694715" cy="306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BF3FB34-197D-E351-F135-0F104941A984}"/>
              </a:ext>
            </a:extLst>
          </p:cNvPr>
          <p:cNvSpPr txBox="1"/>
          <p:nvPr/>
        </p:nvSpPr>
        <p:spPr>
          <a:xfrm>
            <a:off x="2612572" y="457200"/>
            <a:ext cx="6694716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800" b="1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MANAGEMENT PSICOLOGICO DELL’ADOLESCENTE E DELL’ANZIANO AFFETTO DA OBESITÀ</a:t>
            </a:r>
            <a:endParaRPr lang="it-IT" dirty="0"/>
          </a:p>
        </p:txBody>
      </p:sp>
      <p:sp>
        <p:nvSpPr>
          <p:cNvPr id="6" name="AutoShape 4" descr="B-30-as falazóblokk tégla :: Bakonytherm - Pápateszéri Téglaipari Kft.">
            <a:extLst>
              <a:ext uri="{FF2B5EF4-FFF2-40B4-BE49-F238E27FC236}">
                <a16:creationId xmlns:a16="http://schemas.microsoft.com/office/drawing/2014/main" id="{79C02D76-71B2-C265-369A-F4E88DBB80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1589314"/>
            <a:ext cx="304800" cy="19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6" descr="B-30-as falazóblokk tégla :: Bakonytherm - Pápateszéri Téglaipari Kft.">
            <a:extLst>
              <a:ext uri="{FF2B5EF4-FFF2-40B4-BE49-F238E27FC236}">
                <a16:creationId xmlns:a16="http://schemas.microsoft.com/office/drawing/2014/main" id="{CB07002C-956F-118B-0B1F-A369F867EA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BFB8291-F40B-2D43-CEF1-70D714A77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8247" y="499382"/>
            <a:ext cx="1714826" cy="217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8F4DEFE-1BCE-A7FB-1D6D-24E1F5CFA5D1}"/>
              </a:ext>
            </a:extLst>
          </p:cNvPr>
          <p:cNvSpPr txBox="1"/>
          <p:nvPr/>
        </p:nvSpPr>
        <p:spPr>
          <a:xfrm>
            <a:off x="0" y="0"/>
            <a:ext cx="124206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conseguenze dell’obesità  nelle persone anziane </a:t>
            </a:r>
            <a:r>
              <a:rPr lang="it-IT" sz="28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0851C49-C65C-696C-6BBF-BF950B05D8C8}"/>
              </a:ext>
            </a:extLst>
          </p:cNvPr>
          <p:cNvSpPr txBox="1"/>
          <p:nvPr/>
        </p:nvSpPr>
        <p:spPr>
          <a:xfrm>
            <a:off x="2958193" y="4397612"/>
            <a:ext cx="6275614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>
                <a:shade val="1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La </a:t>
            </a:r>
            <a:r>
              <a:rPr lang="it-IT" b="1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stanchezza, o mancanza di energia o vitalità</a:t>
            </a:r>
            <a:r>
              <a:rPr lang="it-IT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, è un sintomo comune tra gli individui più anziani e coloro che vivono con l'obesità, che influisce notevolmente sulla </a:t>
            </a:r>
            <a:r>
              <a:rPr lang="it-IT" b="1" i="0" u="sng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qualità della vita</a:t>
            </a:r>
            <a:r>
              <a:rPr lang="it-IT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e </a:t>
            </a:r>
            <a:r>
              <a:rPr lang="it-IT" b="0" i="0" u="sng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rende più impegnativo l'impegno nelle attività fisiche quotidiane</a:t>
            </a:r>
            <a:endParaRPr lang="it-IT" u="sng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61CB5C4-38EF-17F3-F289-03E58B0C734F}"/>
              </a:ext>
            </a:extLst>
          </p:cNvPr>
          <p:cNvSpPr txBox="1"/>
          <p:nvPr/>
        </p:nvSpPr>
        <p:spPr>
          <a:xfrm>
            <a:off x="372835" y="719620"/>
            <a:ext cx="6275614" cy="2862322"/>
          </a:xfrm>
          <a:prstGeom prst="rect">
            <a:avLst/>
          </a:prstGeom>
          <a:noFill/>
          <a:ln w="19050">
            <a:solidFill>
              <a:schemeClr val="accent1">
                <a:shade val="1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b="1" i="0" u="sng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Le conseguenze dell'obesità sulla salute</a:t>
            </a:r>
            <a:r>
              <a:rPr lang="it-IT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maggiore mortalità per tutte le cause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un aumento del rischio di diabete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ipertensione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ictus</a:t>
            </a:r>
            <a:endParaRPr lang="it-IT" dirty="0">
              <a:solidFill>
                <a:srgbClr val="1B1B1B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cancro</a:t>
            </a:r>
            <a:endParaRPr lang="it-IT" dirty="0">
              <a:solidFill>
                <a:srgbClr val="1B1B1B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osteoartrite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 depressione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disabilità</a:t>
            </a:r>
          </a:p>
          <a:p>
            <a:endParaRPr lang="it-IT" dirty="0"/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7DC08DB8-FFDC-25E5-197B-9CCB01E90DEF}"/>
              </a:ext>
            </a:extLst>
          </p:cNvPr>
          <p:cNvSpPr/>
          <p:nvPr/>
        </p:nvSpPr>
        <p:spPr>
          <a:xfrm>
            <a:off x="7039300" y="1237093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180B6A4-8579-358E-7BCB-A76AA1E7344A}"/>
              </a:ext>
            </a:extLst>
          </p:cNvPr>
          <p:cNvSpPr txBox="1"/>
          <p:nvPr/>
        </p:nvSpPr>
        <p:spPr>
          <a:xfrm>
            <a:off x="8408559" y="1156243"/>
            <a:ext cx="3228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</a:rPr>
              <a:t>MOTIVAZIONE AL TRATTAMENTO DELL’OBESITA’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651246B-4318-914C-FE70-1AC2C57672C5}"/>
              </a:ext>
            </a:extLst>
          </p:cNvPr>
          <p:cNvSpPr txBox="1"/>
          <p:nvPr/>
        </p:nvSpPr>
        <p:spPr>
          <a:xfrm>
            <a:off x="8408558" y="2354748"/>
            <a:ext cx="3099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OSTACOLO AL CAMBIAMENTO DELLO STILE DI VITA</a:t>
            </a: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FC96AF45-5AC2-3922-0579-F72FF24D886D}"/>
              </a:ext>
            </a:extLst>
          </p:cNvPr>
          <p:cNvSpPr/>
          <p:nvPr/>
        </p:nvSpPr>
        <p:spPr>
          <a:xfrm>
            <a:off x="7039300" y="2435598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469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7724FA3-B6DF-D9B8-F38F-098F5D7C3E86}"/>
              </a:ext>
            </a:extLst>
          </p:cNvPr>
          <p:cNvSpPr txBox="1"/>
          <p:nvPr/>
        </p:nvSpPr>
        <p:spPr>
          <a:xfrm>
            <a:off x="370114" y="3429000"/>
            <a:ext cx="90133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sebbene la chirurgia bariatrica nei pazienti di età superiore ai 65 anni dia risultati comparabili al trattamento nella popolazione più giovane, non c’è accordo riguardo:</a:t>
            </a:r>
          </a:p>
          <a:p>
            <a:endParaRPr lang="it-IT" b="0" i="0" dirty="0">
              <a:solidFill>
                <a:srgbClr val="1B1B1B"/>
              </a:solidFill>
              <a:effectLst/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le indicazioni per la chirurgia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la valutazione del rischio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la scelta tra diversi tipi di chirurgia.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DD940E2-6214-1F4C-EA27-0BBCC4101D87}"/>
              </a:ext>
            </a:extLst>
          </p:cNvPr>
          <p:cNvSpPr txBox="1"/>
          <p:nvPr/>
        </p:nvSpPr>
        <p:spPr>
          <a:xfrm>
            <a:off x="370114" y="223547"/>
            <a:ext cx="10602686" cy="408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250"/>
              </a:lnSpc>
            </a:pPr>
            <a:r>
              <a:rPr lang="it-IT" sz="2800" b="1" u="sng" dirty="0">
                <a:solidFill>
                  <a:srgbClr val="C00000"/>
                </a:solidFill>
              </a:rPr>
              <a:t>Obesità in pazienti di età superiore ai 65 anni e procedure bariatriche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55B4766-B67E-5B8D-DDE0-ECFB828F05FC}"/>
              </a:ext>
            </a:extLst>
          </p:cNvPr>
          <p:cNvSpPr txBox="1"/>
          <p:nvPr/>
        </p:nvSpPr>
        <p:spPr>
          <a:xfrm>
            <a:off x="680543" y="914400"/>
            <a:ext cx="111194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In quasi tutti i Paesi si assiste negli ultimi decenni, ad un incremento della percentuale di anziani nella popolazione</a:t>
            </a:r>
          </a:p>
          <a:p>
            <a:endParaRPr lang="it-IT" dirty="0"/>
          </a:p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→ </a:t>
            </a:r>
            <a:r>
              <a:rPr lang="it-IT" dirty="0"/>
              <a:t>la </a:t>
            </a:r>
            <a:r>
              <a:rPr lang="it-IT" b="1" u="sng" dirty="0"/>
              <a:t>prevalenza dell’obesità </a:t>
            </a:r>
            <a:r>
              <a:rPr lang="it-IT" dirty="0"/>
              <a:t>tra gli anziani è aumentata</a:t>
            </a:r>
          </a:p>
          <a:p>
            <a:endParaRPr lang="it-IT" dirty="0"/>
          </a:p>
          <a:p>
            <a:r>
              <a:rPr lang="it-IT" b="1" u="sng" dirty="0"/>
              <a:t>Età avanzata e obesità  </a:t>
            </a:r>
            <a:r>
              <a:rPr lang="it-IT" dirty="0"/>
              <a:t>predispongono a comorbilità.</a:t>
            </a:r>
          </a:p>
          <a:p>
            <a:endParaRPr lang="it-IT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/>
              <a:t> L’efficacia della chirurgia nel miglioramento delle malattie correlate all’obesità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porta i pazienti sopra i 60 anni a</a:t>
            </a:r>
          </a:p>
          <a:p>
            <a:r>
              <a:rPr lang="it-IT" dirty="0"/>
              <a:t> a prendere sempre più in considerazione la chirurgia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2C2F722-15C8-E02F-FE78-6284A2938C43}"/>
              </a:ext>
            </a:extLst>
          </p:cNvPr>
          <p:cNvSpPr txBox="1"/>
          <p:nvPr/>
        </p:nvSpPr>
        <p:spPr>
          <a:xfrm>
            <a:off x="4223657" y="5183326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1B1B1B"/>
                </a:solidFill>
                <a:latin typeface="Cambria" panose="02040503050406030204" pitchFamily="18" charset="0"/>
              </a:rPr>
              <a:t>I</a:t>
            </a:r>
            <a:r>
              <a:rPr lang="it-IT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l rapporto beneficio-rischio individuale dovrebbe essere condotto, considerando le valutazioni preoperatorie di routine e le condizioni cliniche dei pazienti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0665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8D0BDD8-16AB-D718-9534-1AD9BFF78235}"/>
              </a:ext>
            </a:extLst>
          </p:cNvPr>
          <p:cNvSpPr txBox="1"/>
          <p:nvPr/>
        </p:nvSpPr>
        <p:spPr>
          <a:xfrm>
            <a:off x="97971" y="259220"/>
            <a:ext cx="12420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Quali sono le principali sfide nel trattamento dell’obesità nelle persone anziane?</a:t>
            </a:r>
            <a:r>
              <a:rPr lang="it-IT" sz="28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532164F-9045-91BC-CEE6-783725F7FF92}"/>
              </a:ext>
            </a:extLst>
          </p:cNvPr>
          <p:cNvSpPr txBox="1"/>
          <p:nvPr/>
        </p:nvSpPr>
        <p:spPr>
          <a:xfrm>
            <a:off x="926347" y="1230882"/>
            <a:ext cx="47668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u="sng" dirty="0">
                <a:solidFill>
                  <a:srgbClr val="333333"/>
                </a:solidFill>
              </a:rPr>
              <a:t>Valutazioni più approfondite</a:t>
            </a:r>
          </a:p>
          <a:p>
            <a:endParaRPr lang="it-IT" b="1" u="sng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r>
              <a:rPr lang="it-IT" dirty="0">
                <a:solidFill>
                  <a:srgbClr val="333333"/>
                </a:solidFill>
                <a:latin typeface="Open Sans" panose="020B0606030504020204" pitchFamily="34" charset="0"/>
              </a:rPr>
              <a:t>La valutazione dell’anziano deve includere necessariamente oltre a quella di routine</a:t>
            </a:r>
          </a:p>
          <a:p>
            <a:endParaRPr lang="it-IT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333333"/>
                </a:solidFill>
                <a:latin typeface="Open Sans" panose="020B0606030504020204" pitchFamily="34" charset="0"/>
              </a:rPr>
              <a:t> un esame neuropsicologico</a:t>
            </a:r>
          </a:p>
          <a:p>
            <a:r>
              <a:rPr lang="it-IT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333333"/>
                </a:solidFill>
                <a:latin typeface="Open Sans" panose="020B0606030504020204" pitchFamily="34" charset="0"/>
              </a:rPr>
              <a:t>un’attenta valutazione delle risorse familiari/caregiver  </a:t>
            </a:r>
          </a:p>
        </p:txBody>
      </p:sp>
      <p:pic>
        <p:nvPicPr>
          <p:cNvPr id="5122" name="Picture 2" descr="Immaginin Tempo">
            <a:extLst>
              <a:ext uri="{FF2B5EF4-FFF2-40B4-BE49-F238E27FC236}">
                <a16:creationId xmlns:a16="http://schemas.microsoft.com/office/drawing/2014/main" id="{A606195F-8D70-1E35-4E84-DCA45DABA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095" y="1118508"/>
            <a:ext cx="14859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【评市论企】信达系、中信系抢滩旧改纾困，加速释放资产价值_手机新浪网">
            <a:extLst>
              <a:ext uri="{FF2B5EF4-FFF2-40B4-BE49-F238E27FC236}">
                <a16:creationId xmlns:a16="http://schemas.microsoft.com/office/drawing/2014/main" id="{C5345C1B-D436-B1B8-D2A5-5C71A3CE3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631" y="3429000"/>
            <a:ext cx="2748643" cy="183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859AD08-FFAD-96A1-5A88-E18CB38EA040}"/>
              </a:ext>
            </a:extLst>
          </p:cNvPr>
          <p:cNvSpPr txBox="1"/>
          <p:nvPr/>
        </p:nvSpPr>
        <p:spPr>
          <a:xfrm>
            <a:off x="685800" y="4264647"/>
            <a:ext cx="5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u="sng" dirty="0"/>
              <a:t>Strategie per favorire il </a:t>
            </a:r>
            <a:r>
              <a:rPr lang="it-IT" b="1" u="sng" dirty="0" err="1"/>
              <a:t>followup</a:t>
            </a:r>
            <a:r>
              <a:rPr lang="it-IT" b="1" u="sng" dirty="0"/>
              <a:t> e il monitoraggio per gli anziani con scarse risorse familiari/caregiver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7304C45-45E0-B857-B0EF-D545A046A4EE}"/>
              </a:ext>
            </a:extLst>
          </p:cNvPr>
          <p:cNvSpPr txBox="1"/>
          <p:nvPr/>
        </p:nvSpPr>
        <p:spPr>
          <a:xfrm>
            <a:off x="685800" y="5399314"/>
            <a:ext cx="5177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u="sng" dirty="0"/>
              <a:t>Coinvolgimento di familiari/caregiver nei percorsi</a:t>
            </a:r>
          </a:p>
        </p:txBody>
      </p:sp>
    </p:spTree>
    <p:extLst>
      <p:ext uri="{BB962C8B-B14F-4D97-AF65-F5344CB8AC3E}">
        <p14:creationId xmlns:p14="http://schemas.microsoft.com/office/powerpoint/2010/main" val="2582070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Risultato immagine per ALIMENATZIONE ANZIANO">
            <a:extLst>
              <a:ext uri="{FF2B5EF4-FFF2-40B4-BE49-F238E27FC236}">
                <a16:creationId xmlns:a16="http://schemas.microsoft.com/office/drawing/2014/main" id="{C630F76A-1204-85D2-B8ED-616F2525F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76" y="3429000"/>
            <a:ext cx="3514725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arco giochi per anziani: nuovo progetto per contrastare la solitudine">
            <a:extLst>
              <a:ext uri="{FF2B5EF4-FFF2-40B4-BE49-F238E27FC236}">
                <a16:creationId xmlns:a16="http://schemas.microsoft.com/office/drawing/2014/main" id="{BEB0B3B6-058F-1E3D-ED00-3CEB21B62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258" y="3123875"/>
            <a:ext cx="3494313" cy="207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Risultato immagine per alimentazione anziano">
            <a:extLst>
              <a:ext uri="{FF2B5EF4-FFF2-40B4-BE49-F238E27FC236}">
                <a16:creationId xmlns:a16="http://schemas.microsoft.com/office/drawing/2014/main" id="{881EFA38-F74E-A84B-8244-0566CE158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141" y="3889799"/>
            <a:ext cx="31527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8351A3F-7029-38E4-A1D2-7FCBD38AF8DD}"/>
              </a:ext>
            </a:extLst>
          </p:cNvPr>
          <p:cNvSpPr txBox="1"/>
          <p:nvPr/>
        </p:nvSpPr>
        <p:spPr>
          <a:xfrm>
            <a:off x="125450" y="231156"/>
            <a:ext cx="118509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 SONO PUNTI DI FORZA?</a:t>
            </a:r>
            <a:r>
              <a:rPr lang="it-IT" sz="28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75A861F-5BBB-1108-89E2-27DBCBFFABD7}"/>
              </a:ext>
            </a:extLst>
          </p:cNvPr>
          <p:cNvSpPr txBox="1"/>
          <p:nvPr/>
        </p:nvSpPr>
        <p:spPr>
          <a:xfrm>
            <a:off x="639945" y="1095375"/>
            <a:ext cx="11516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L’anziano che migliora nelle comorbilità dopo una sostanziale perdita di peso o che ha uno stato di salute generale buono</a:t>
            </a:r>
          </a:p>
          <a:p>
            <a:r>
              <a:rPr lang="it-IT" dirty="0"/>
              <a:t>ha alcuni possibili vantaggi: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ha più tempo per svolgere attività fisica;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è più abituato ad assumere con regolarità i farmaci;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nella socialità ha più occasioni di essere circondato da persone che devono fare attenzione all’alimentazione;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se ben supportato da familiari/caregiver ha più tempo per il </a:t>
            </a:r>
            <a:r>
              <a:rPr lang="it-IT" dirty="0" err="1"/>
              <a:t>followup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0565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>
            <a:extLst>
              <a:ext uri="{FF2B5EF4-FFF2-40B4-BE49-F238E27FC236}">
                <a16:creationId xmlns:a16="http://schemas.microsoft.com/office/drawing/2014/main" id="{89302D0B-2A47-D7D4-35C6-84EE90CA309B}"/>
              </a:ext>
            </a:extLst>
          </p:cNvPr>
          <p:cNvSpPr/>
          <p:nvPr/>
        </p:nvSpPr>
        <p:spPr>
          <a:xfrm>
            <a:off x="2877271" y="2046513"/>
            <a:ext cx="2699658" cy="936172"/>
          </a:xfrm>
          <a:prstGeom prst="ellipse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SUPPORTO FAMILIARE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875FE837-41C9-5B69-DA94-BBEBC3425314}"/>
              </a:ext>
            </a:extLst>
          </p:cNvPr>
          <p:cNvSpPr/>
          <p:nvPr/>
        </p:nvSpPr>
        <p:spPr>
          <a:xfrm>
            <a:off x="4920344" y="2286000"/>
            <a:ext cx="2699658" cy="936172"/>
          </a:xfrm>
          <a:prstGeom prst="ellipse">
            <a:avLst/>
          </a:prstGeom>
          <a:solidFill>
            <a:srgbClr val="FFC000"/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MONITORAGGIO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76F593CB-0B22-4CB2-D1EF-E9EC2F79DCF3}"/>
              </a:ext>
            </a:extLst>
          </p:cNvPr>
          <p:cNvSpPr/>
          <p:nvPr/>
        </p:nvSpPr>
        <p:spPr>
          <a:xfrm>
            <a:off x="7128409" y="2046513"/>
            <a:ext cx="2699658" cy="936172"/>
          </a:xfrm>
          <a:prstGeom prst="ellipse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COMORBILIT</a:t>
            </a:r>
            <a:r>
              <a:rPr lang="it-IT" cap="al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à</a:t>
            </a:r>
            <a:endParaRPr lang="it-I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031838E-64ED-04D5-48B3-C443A19EB2CA}"/>
              </a:ext>
            </a:extLst>
          </p:cNvPr>
          <p:cNvSpPr txBox="1"/>
          <p:nvPr/>
        </p:nvSpPr>
        <p:spPr>
          <a:xfrm>
            <a:off x="2612572" y="457200"/>
            <a:ext cx="6694716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800" b="1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MANAGEMENT PSICOLOGICO DELL’ADOLESCENTE E DELL’ANZIANO AFFETTO DA OBESITÀ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789EACE-E642-28FB-C710-5DA3E4C4B99F}"/>
              </a:ext>
            </a:extLst>
          </p:cNvPr>
          <p:cNvSpPr txBox="1"/>
          <p:nvPr/>
        </p:nvSpPr>
        <p:spPr>
          <a:xfrm>
            <a:off x="957941" y="1558694"/>
            <a:ext cx="3269159" cy="369332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it-IT" sz="1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…</a:t>
            </a:r>
            <a:r>
              <a:rPr lang="it-IT" sz="1800" b="1" i="0" cap="all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fanno</a:t>
            </a:r>
            <a:r>
              <a:rPr lang="it-IT" sz="1800" b="1" i="0" cap="all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it-IT" sz="1800" b="1" i="0" cap="all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la</a:t>
            </a:r>
            <a:r>
              <a:rPr lang="it-IT" sz="1800" b="1" i="0" cap="all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it-IT" sz="1800" b="1" i="0" cap="all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differenza</a:t>
            </a:r>
            <a:endParaRPr lang="it-IT" b="1" dirty="0">
              <a:solidFill>
                <a:srgbClr val="C00000"/>
              </a:solidFill>
            </a:endParaRPr>
          </a:p>
        </p:txBody>
      </p:sp>
      <p:pic>
        <p:nvPicPr>
          <p:cNvPr id="10" name="Picture 2" descr="Mieux comprendre l'obésité - ici">
            <a:extLst>
              <a:ext uri="{FF2B5EF4-FFF2-40B4-BE49-F238E27FC236}">
                <a16:creationId xmlns:a16="http://schemas.microsoft.com/office/drawing/2014/main" id="{17A7C532-E1D7-E130-9653-83C4D071F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762" y="3875315"/>
            <a:ext cx="4764476" cy="218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754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254639C-096D-7EA9-A1C1-1C7911B8A706}"/>
              </a:ext>
            </a:extLst>
          </p:cNvPr>
          <p:cNvSpPr txBox="1"/>
          <p:nvPr/>
        </p:nvSpPr>
        <p:spPr>
          <a:xfrm>
            <a:off x="593270" y="2459503"/>
            <a:ext cx="1937659" cy="369332"/>
          </a:xfrm>
          <a:prstGeom prst="rect">
            <a:avLst/>
          </a:prstGeom>
          <a:noFill/>
          <a:ln w="22225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COMPLESSITA’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CA97CA4-B4D5-A171-F0FC-BC948D8D27B0}"/>
              </a:ext>
            </a:extLst>
          </p:cNvPr>
          <p:cNvSpPr txBox="1"/>
          <p:nvPr/>
        </p:nvSpPr>
        <p:spPr>
          <a:xfrm>
            <a:off x="9002481" y="2673234"/>
            <a:ext cx="2144484" cy="646331"/>
          </a:xfrm>
          <a:prstGeom prst="rect">
            <a:avLst/>
          </a:prstGeom>
          <a:noFill/>
          <a:ln w="22225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IL RUOLO DELLA FAMIGLIA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B113F8F-0946-3B26-52A1-F870466B3D21}"/>
              </a:ext>
            </a:extLst>
          </p:cNvPr>
          <p:cNvSpPr txBox="1"/>
          <p:nvPr/>
        </p:nvSpPr>
        <p:spPr>
          <a:xfrm>
            <a:off x="261256" y="125602"/>
            <a:ext cx="12094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u="heavy" cap="all" dirty="0">
                <a:solidFill>
                  <a:srgbClr val="C00000"/>
                </a:solidFill>
              </a:rPr>
              <a:t>COSA POSSONO AVERE IN COMUNE DUE PERCORSI COSI’ LONTANI DA UN PUNTO DI VISTA EVOLUTIVO 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570313F-4F47-F0D1-8D28-33AACA9C5821}"/>
              </a:ext>
            </a:extLst>
          </p:cNvPr>
          <p:cNvSpPr txBox="1"/>
          <p:nvPr/>
        </p:nvSpPr>
        <p:spPr>
          <a:xfrm>
            <a:off x="3793677" y="3679483"/>
            <a:ext cx="4197800" cy="646331"/>
          </a:xfrm>
          <a:prstGeom prst="rect">
            <a:avLst/>
          </a:prstGeom>
          <a:noFill/>
          <a:ln w="22225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LIMITI NELLA SCELTA DEL TRATTAMENTO CHIRURGICO</a:t>
            </a:r>
          </a:p>
        </p:txBody>
      </p:sp>
      <p:pic>
        <p:nvPicPr>
          <p:cNvPr id="2050" name="Picture 2" descr="Visualizza dettagli immagine correlata. Le Parole del Management - 5. Complessità">
            <a:extLst>
              <a:ext uri="{FF2B5EF4-FFF2-40B4-BE49-F238E27FC236}">
                <a16:creationId xmlns:a16="http://schemas.microsoft.com/office/drawing/2014/main" id="{C62E071E-A559-35C3-EAAC-25B3259C0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2828835"/>
            <a:ext cx="2862945" cy="140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isultato immagine per DUE STRADE CHE SI INCONTRANO">
            <a:extLst>
              <a:ext uri="{FF2B5EF4-FFF2-40B4-BE49-F238E27FC236}">
                <a16:creationId xmlns:a16="http://schemas.microsoft.com/office/drawing/2014/main" id="{B51D44D2-8079-890D-E78D-8603919CE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964" y="1159567"/>
            <a:ext cx="3943350" cy="116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isultato immagine per FAMIGLIA E SOCIETA">
            <a:extLst>
              <a:ext uri="{FF2B5EF4-FFF2-40B4-BE49-F238E27FC236}">
                <a16:creationId xmlns:a16="http://schemas.microsoft.com/office/drawing/2014/main" id="{5025184A-83BD-532B-7E8A-1899DC469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7" y="3571873"/>
            <a:ext cx="2383976" cy="175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isultato immagine per FAMIGLIA E OBESITA">
            <a:extLst>
              <a:ext uri="{FF2B5EF4-FFF2-40B4-BE49-F238E27FC236}">
                <a16:creationId xmlns:a16="http://schemas.microsoft.com/office/drawing/2014/main" id="{6EF015F8-D935-9CB1-25D6-608A35B56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78" y="4116054"/>
            <a:ext cx="1447801" cy="153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foto-chirurgia2 - Chirurgia Torino">
            <a:extLst>
              <a:ext uri="{FF2B5EF4-FFF2-40B4-BE49-F238E27FC236}">
                <a16:creationId xmlns:a16="http://schemas.microsoft.com/office/drawing/2014/main" id="{E2C57220-1459-D0D2-2A7F-63D294543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41" y="2458569"/>
            <a:ext cx="1937659" cy="129177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Limitation Icon #43116 - Free Icons Library">
            <a:extLst>
              <a:ext uri="{FF2B5EF4-FFF2-40B4-BE49-F238E27FC236}">
                <a16:creationId xmlns:a16="http://schemas.microsoft.com/office/drawing/2014/main" id="{972853DB-6EE4-A5BD-E0A3-54AC93F9F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732" y="2581448"/>
            <a:ext cx="922646" cy="73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D825F6B-8E33-C383-4E44-00D1FE102638}"/>
              </a:ext>
            </a:extLst>
          </p:cNvPr>
          <p:cNvSpPr txBox="1"/>
          <p:nvPr/>
        </p:nvSpPr>
        <p:spPr>
          <a:xfrm>
            <a:off x="217721" y="5650940"/>
            <a:ext cx="2435154" cy="369332"/>
          </a:xfrm>
          <a:prstGeom prst="rect">
            <a:avLst/>
          </a:prstGeom>
          <a:noFill/>
          <a:ln w="19050"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La corsa contro il tempo</a:t>
            </a:r>
          </a:p>
        </p:txBody>
      </p:sp>
      <p:pic>
        <p:nvPicPr>
          <p:cNvPr id="7170" name="Picture 2" descr="Uomo D'affari Che Esegue Una Corsa Contro Il Tempo Illustrazione ...">
            <a:extLst>
              <a:ext uri="{FF2B5EF4-FFF2-40B4-BE49-F238E27FC236}">
                <a16:creationId xmlns:a16="http://schemas.microsoft.com/office/drawing/2014/main" id="{EC035E73-DE68-8089-EC87-7A94572D50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3" t="10983" r="7219" b="38677"/>
          <a:stretch/>
        </p:blipFill>
        <p:spPr bwMode="auto">
          <a:xfrm>
            <a:off x="261256" y="4606498"/>
            <a:ext cx="1924005" cy="104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isultato immagine per fragilità">
            <a:extLst>
              <a:ext uri="{FF2B5EF4-FFF2-40B4-BE49-F238E27FC236}">
                <a16:creationId xmlns:a16="http://schemas.microsoft.com/office/drawing/2014/main" id="{A7E6599C-6B9F-3EE1-20E4-DC0515CC7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984" y="4833942"/>
            <a:ext cx="2114550" cy="128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AE4544D-08B0-63B6-1E9C-1DE6AEA1531E}"/>
              </a:ext>
            </a:extLst>
          </p:cNvPr>
          <p:cNvSpPr txBox="1"/>
          <p:nvPr/>
        </p:nvSpPr>
        <p:spPr>
          <a:xfrm>
            <a:off x="6446534" y="5654889"/>
            <a:ext cx="1154932" cy="369332"/>
          </a:xfrm>
          <a:prstGeom prst="rect">
            <a:avLst/>
          </a:prstGeom>
          <a:noFill/>
          <a:ln w="22225"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La fragilità</a:t>
            </a:r>
          </a:p>
        </p:txBody>
      </p:sp>
    </p:spTree>
    <p:extLst>
      <p:ext uri="{BB962C8B-B14F-4D97-AF65-F5344CB8AC3E}">
        <p14:creationId xmlns:p14="http://schemas.microsoft.com/office/powerpoint/2010/main" val="2962479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A5F6AAF-2A7C-BA77-908F-F383E3ADD89D}"/>
              </a:ext>
            </a:extLst>
          </p:cNvPr>
          <p:cNvSpPr txBox="1"/>
          <p:nvPr/>
        </p:nvSpPr>
        <p:spPr>
          <a:xfrm>
            <a:off x="2205674" y="149828"/>
            <a:ext cx="7872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u="heavy" cap="all" dirty="0">
                <a:solidFill>
                  <a:srgbClr val="C00000"/>
                </a:solidFill>
              </a:rPr>
              <a:t>La complessità degli adolescenti con obesità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26F01F3-B63F-1F95-9118-ADFBCD391CDF}"/>
              </a:ext>
            </a:extLst>
          </p:cNvPr>
          <p:cNvSpPr txBox="1"/>
          <p:nvPr/>
        </p:nvSpPr>
        <p:spPr>
          <a:xfrm>
            <a:off x="685800" y="1574073"/>
            <a:ext cx="6096000" cy="672748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u="sng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Il tributo </a:t>
            </a:r>
            <a:r>
              <a:rPr lang="it-IT" sz="1800" b="1" u="sng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fisico ed emotivo </a:t>
            </a:r>
            <a:r>
              <a:rPr lang="it-IT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che la malattia dell'obesità richiede all'adolescente può essere significativo.</a:t>
            </a:r>
            <a:endParaRPr lang="it-IT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3C49757-5919-EC11-031B-6943E9D52681}"/>
              </a:ext>
            </a:extLst>
          </p:cNvPr>
          <p:cNvSpPr txBox="1"/>
          <p:nvPr/>
        </p:nvSpPr>
        <p:spPr>
          <a:xfrm>
            <a:off x="8122920" y="3082569"/>
            <a:ext cx="3873137" cy="92333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La maggior parte degli adolescenti con obesità ha convissuto con la malattia fin dall’</a:t>
            </a:r>
            <a:r>
              <a:rPr lang="it-IT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infanzia</a:t>
            </a:r>
            <a:r>
              <a:rPr lang="it-IT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  <a:endParaRPr lang="it-IT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6" name="Freccia circolare a destra 5">
            <a:extLst>
              <a:ext uri="{FF2B5EF4-FFF2-40B4-BE49-F238E27FC236}">
                <a16:creationId xmlns:a16="http://schemas.microsoft.com/office/drawing/2014/main" id="{27D4F50F-C51B-9743-6E7D-59E91FF10429}"/>
              </a:ext>
            </a:extLst>
          </p:cNvPr>
          <p:cNvSpPr/>
          <p:nvPr/>
        </p:nvSpPr>
        <p:spPr>
          <a:xfrm>
            <a:off x="6141720" y="2590354"/>
            <a:ext cx="1280160" cy="1200329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5F010D-7530-7D4A-8AD6-15044D048E00}"/>
              </a:ext>
            </a:extLst>
          </p:cNvPr>
          <p:cNvSpPr txBox="1"/>
          <p:nvPr/>
        </p:nvSpPr>
        <p:spPr>
          <a:xfrm>
            <a:off x="3047999" y="4471490"/>
            <a:ext cx="6096000" cy="1470659"/>
          </a:xfrm>
          <a:prstGeom prst="rect">
            <a:avLst/>
          </a:prstGeom>
          <a:gradFill>
            <a:gsLst>
              <a:gs pos="100000">
                <a:schemeClr val="bg1"/>
              </a:gs>
              <a:gs pos="3000">
                <a:srgbClr val="F6A287"/>
              </a:gs>
            </a:gsLst>
            <a:lin ang="5400000" scaled="1"/>
          </a:gradFill>
          <a:ln w="15875">
            <a:solidFill>
              <a:schemeClr val="accent1">
                <a:shade val="1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La comprensione dei molteplici fattori associati all'obesità in adolescenza consente</a:t>
            </a:r>
            <a:r>
              <a:rPr lang="it-IT" kern="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kern="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</a:t>
            </a:r>
            <a:r>
              <a:rPr lang="it-IT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la valutazione </a:t>
            </a:r>
            <a:r>
              <a:rPr lang="it-IT" kern="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del</a:t>
            </a:r>
            <a:r>
              <a:rPr lang="it-IT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u="sng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trattamento più adeguato;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kern="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-la </a:t>
            </a:r>
            <a:r>
              <a:rPr lang="it-IT" sz="1800" b="1" u="sng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prevenzione delle comorbilità mediche e psicologiche</a:t>
            </a:r>
            <a:endParaRPr lang="it-IT" sz="1200" b="1" u="sng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Freccia curva 8">
            <a:extLst>
              <a:ext uri="{FF2B5EF4-FFF2-40B4-BE49-F238E27FC236}">
                <a16:creationId xmlns:a16="http://schemas.microsoft.com/office/drawing/2014/main" id="{462BEC15-E9CC-3EB1-8286-8868ED8C015B}"/>
              </a:ext>
            </a:extLst>
          </p:cNvPr>
          <p:cNvSpPr/>
          <p:nvPr/>
        </p:nvSpPr>
        <p:spPr>
          <a:xfrm flipV="1">
            <a:off x="1915885" y="4327429"/>
            <a:ext cx="1012372" cy="1273263"/>
          </a:xfrm>
          <a:prstGeom prst="bentArrow">
            <a:avLst>
              <a:gd name="adj1" fmla="val 22059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C277FF3-A0C4-AD11-EBBB-DD9C82366B6D}"/>
              </a:ext>
            </a:extLst>
          </p:cNvPr>
          <p:cNvSpPr txBox="1"/>
          <p:nvPr/>
        </p:nvSpPr>
        <p:spPr>
          <a:xfrm>
            <a:off x="814251" y="2713026"/>
            <a:ext cx="3516086" cy="147732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chemeClr val="accent1">
                <a:shade val="1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b="1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I</a:t>
            </a:r>
            <a:r>
              <a:rPr lang="it-IT" sz="1800" b="1" u="sng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 rischio di mantenere l’obesità </a:t>
            </a:r>
            <a:r>
              <a:rPr lang="it-IT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in età adulta è alto, è pertanto fondamentale  concentrarsi sulle numerose sfide che gli adolescenti con obesità devono affrontare.</a:t>
            </a:r>
            <a:endParaRPr lang="it-IT" dirty="0"/>
          </a:p>
        </p:txBody>
      </p:sp>
      <p:pic>
        <p:nvPicPr>
          <p:cNvPr id="1026" name="Picture 2" descr="Risultato immagine per simbolo rischio">
            <a:extLst>
              <a:ext uri="{FF2B5EF4-FFF2-40B4-BE49-F238E27FC236}">
                <a16:creationId xmlns:a16="http://schemas.microsoft.com/office/drawing/2014/main" id="{006C7CD2-D846-1FD5-9483-1A2F5652E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7725"/>
            <a:ext cx="814251" cy="76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ipos de Tributos no Brasil: 5 exemplos importantes">
            <a:extLst>
              <a:ext uri="{FF2B5EF4-FFF2-40B4-BE49-F238E27FC236}">
                <a16:creationId xmlns:a16="http://schemas.microsoft.com/office/drawing/2014/main" id="{60DC941A-2B0B-57DC-F96A-C8DE34B5E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63" y="653258"/>
            <a:ext cx="1621971" cy="84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ù bimbi obesi, più fumatori: arriva il conto dei lockdown">
            <a:extLst>
              <a:ext uri="{FF2B5EF4-FFF2-40B4-BE49-F238E27FC236}">
                <a16:creationId xmlns:a16="http://schemas.microsoft.com/office/drawing/2014/main" id="{E3BB54BC-AA3B-6834-E2A3-FE4C303BF7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3" t="39" r="3696" b="575"/>
          <a:stretch/>
        </p:blipFill>
        <p:spPr bwMode="auto">
          <a:xfrm>
            <a:off x="9330146" y="1400042"/>
            <a:ext cx="1701436" cy="168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328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6AFEF-B9EB-953F-F5D1-4C52214E3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D1F7E61-AB05-AC39-1F85-5179303E1AE2}"/>
              </a:ext>
            </a:extLst>
          </p:cNvPr>
          <p:cNvSpPr txBox="1"/>
          <p:nvPr/>
        </p:nvSpPr>
        <p:spPr>
          <a:xfrm>
            <a:off x="375557" y="705617"/>
            <a:ext cx="11332028" cy="1998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kern="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Quando si valuta un adolescente è necessario tenere presente: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è ancora minorenne e di solito dipende da un sistema di supporto familiare per l’alimentazione e il supporto emotivo;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it-IT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→ </a:t>
            </a:r>
            <a:r>
              <a:rPr lang="it-IT" kern="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ma </a:t>
            </a:r>
            <a:r>
              <a:rPr lang="it-IT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progredisce attraverso fasi di crescente indipendenza dal sistema di supporto familiare</a:t>
            </a:r>
          </a:p>
          <a:p>
            <a:r>
              <a:rPr lang="it-IT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→</a:t>
            </a:r>
            <a:r>
              <a:rPr lang="it-IT" kern="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 quindi </a:t>
            </a:r>
            <a:r>
              <a:rPr lang="it-IT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anche la gestione medica e psicologica deve evolversi;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18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89CC7DD-7399-7E56-C975-DC920AAE68F5}"/>
              </a:ext>
            </a:extLst>
          </p:cNvPr>
          <p:cNvSpPr txBox="1"/>
          <p:nvPr/>
        </p:nvSpPr>
        <p:spPr>
          <a:xfrm>
            <a:off x="272143" y="145423"/>
            <a:ext cx="11332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LA </a:t>
            </a:r>
            <a:r>
              <a:rPr lang="it-IT" sz="2800" b="1" dirty="0" err="1">
                <a:solidFill>
                  <a:srgbClr val="C00000"/>
                </a:solidFill>
              </a:rPr>
              <a:t>COMPLESSIT</a:t>
            </a:r>
            <a:r>
              <a:rPr lang="it-IT" sz="2800" b="1" cap="all" dirty="0" err="1">
                <a:solidFill>
                  <a:srgbClr val="C00000"/>
                </a:solidFill>
              </a:rPr>
              <a:t>à</a:t>
            </a:r>
            <a:r>
              <a:rPr lang="it-IT" sz="2800" b="1" dirty="0">
                <a:solidFill>
                  <a:srgbClr val="C00000"/>
                </a:solidFill>
              </a:rPr>
              <a:t> DEGLI ADOLESCENTI CON </a:t>
            </a:r>
            <a:r>
              <a:rPr lang="it-IT" sz="2800" b="1" dirty="0" err="1">
                <a:solidFill>
                  <a:srgbClr val="C00000"/>
                </a:solidFill>
              </a:rPr>
              <a:t>OBESIT</a:t>
            </a:r>
            <a:r>
              <a:rPr lang="it-IT" sz="2800" b="1" cap="all" dirty="0" err="1">
                <a:solidFill>
                  <a:srgbClr val="C00000"/>
                </a:solidFill>
              </a:rPr>
              <a:t>à</a:t>
            </a:r>
            <a:endParaRPr lang="it-IT" sz="2800" b="1" cap="all" dirty="0">
              <a:solidFill>
                <a:srgbClr val="C00000"/>
              </a:solidFill>
            </a:endParaRP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5FE41418-3FB7-F4CF-0BA5-3FD5523E2506}"/>
              </a:ext>
            </a:extLst>
          </p:cNvPr>
          <p:cNvCxnSpPr/>
          <p:nvPr/>
        </p:nvCxnSpPr>
        <p:spPr>
          <a:xfrm>
            <a:off x="375557" y="555171"/>
            <a:ext cx="1129937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e 7">
            <a:extLst>
              <a:ext uri="{FF2B5EF4-FFF2-40B4-BE49-F238E27FC236}">
                <a16:creationId xmlns:a16="http://schemas.microsoft.com/office/drawing/2014/main" id="{1507D593-745C-A3A2-356C-2BA273D553A6}"/>
              </a:ext>
            </a:extLst>
          </p:cNvPr>
          <p:cNvSpPr/>
          <p:nvPr/>
        </p:nvSpPr>
        <p:spPr>
          <a:xfrm>
            <a:off x="1534886" y="1121230"/>
            <a:ext cx="1066800" cy="370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227A447-8DCE-F4D9-7D73-3BBE7ED760D4}"/>
              </a:ext>
            </a:extLst>
          </p:cNvPr>
          <p:cNvSpPr txBox="1"/>
          <p:nvPr/>
        </p:nvSpPr>
        <p:spPr>
          <a:xfrm>
            <a:off x="484415" y="2261638"/>
            <a:ext cx="6286499" cy="3150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della resistenza ai limiti;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kern="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it-IT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el crescente desiderio di indipendenza;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del tempo trascorso lontano dai genitori, senza supervisione   e più tempo con gli amici;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da maggiori capacità di cucinare e di prendersi cura di sé.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abitudini a   mangiare davanti alla televisione/al pc mentre </a:t>
            </a:r>
            <a:r>
              <a:rPr lang="it-IT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 gioca, si studia si passa il tempo sui social,</a:t>
            </a:r>
            <a:r>
              <a:rPr lang="it-IT" kern="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mangiare dopo cena o dopo che i genitori sono andati a letto, a consumare grandi quantità di alimenti ad alta densità energetica</a:t>
            </a:r>
          </a:p>
        </p:txBody>
      </p:sp>
      <p:pic>
        <p:nvPicPr>
          <p:cNvPr id="5" name="Picture 2" descr="Risultato immagine per abitudini alimentari adolescenti obesi davanti al pc">
            <a:extLst>
              <a:ext uri="{FF2B5EF4-FFF2-40B4-BE49-F238E27FC236}">
                <a16:creationId xmlns:a16="http://schemas.microsoft.com/office/drawing/2014/main" id="{6CB96853-53FC-7518-0260-DD5D76C98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666" y="2244065"/>
            <a:ext cx="2194832" cy="151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La piramide alimentare - Farmacie Comunali">
            <a:extLst>
              <a:ext uri="{FF2B5EF4-FFF2-40B4-BE49-F238E27FC236}">
                <a16:creationId xmlns:a16="http://schemas.microsoft.com/office/drawing/2014/main" id="{570ADCD0-7418-A66C-7EBF-D8AAC29AB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1" y="3911304"/>
            <a:ext cx="2194832" cy="194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045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A3059-D1D6-A66B-2AD1-65B04CAAB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1526CFD-2512-1D0C-361D-DCA4DA3BEE66}"/>
              </a:ext>
            </a:extLst>
          </p:cNvPr>
          <p:cNvSpPr txBox="1"/>
          <p:nvPr/>
        </p:nvSpPr>
        <p:spPr>
          <a:xfrm>
            <a:off x="375557" y="705617"/>
            <a:ext cx="11332028" cy="414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kern="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 fase di valutazione è necessario prestare particolare attenzione:</a:t>
            </a:r>
            <a:endParaRPr lang="it-IT" sz="18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18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lo sviluppo comportamentale e sessuale;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la gravità dell'obesità, comorbilità;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kern="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eventuali </a:t>
            </a:r>
            <a:r>
              <a:rPr lang="it-IT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comportamenti compulsivi;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disregolazione emotiva e trauma infantile </a:t>
            </a:r>
            <a:r>
              <a:rPr lang="it-IT" sz="1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(Ben-Porat et al., 2023; Bianciardi et al., 2020</a:t>
            </a:r>
            <a:r>
              <a:rPr lang="it-IT" sz="1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)</a:t>
            </a:r>
            <a:r>
              <a:rPr lang="it-IT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mancanza di attività fisica e abitudini alimentari scorrette;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problemi metabolici;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kern="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psicopatologia;</a:t>
            </a:r>
            <a:endParaRPr lang="it-IT" sz="18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cause iatrogene (in particolare farmaci antipsicotici). </a:t>
            </a:r>
            <a:endParaRPr lang="it-IT" sz="18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3E09C59-AE1F-6BC2-0E97-9587E64A68F1}"/>
              </a:ext>
            </a:extLst>
          </p:cNvPr>
          <p:cNvSpPr txBox="1"/>
          <p:nvPr/>
        </p:nvSpPr>
        <p:spPr>
          <a:xfrm>
            <a:off x="272143" y="145423"/>
            <a:ext cx="11332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LA </a:t>
            </a:r>
            <a:r>
              <a:rPr lang="it-IT" sz="2800" b="1" dirty="0" err="1">
                <a:solidFill>
                  <a:srgbClr val="C00000"/>
                </a:solidFill>
              </a:rPr>
              <a:t>COMPLESSIT</a:t>
            </a:r>
            <a:r>
              <a:rPr lang="it-IT" sz="2800" b="1" cap="all" dirty="0" err="1">
                <a:solidFill>
                  <a:srgbClr val="C00000"/>
                </a:solidFill>
              </a:rPr>
              <a:t>à</a:t>
            </a:r>
            <a:r>
              <a:rPr lang="it-IT" sz="2800" b="1" dirty="0">
                <a:solidFill>
                  <a:srgbClr val="C00000"/>
                </a:solidFill>
              </a:rPr>
              <a:t> DEGLI ADOLESCENTI CON </a:t>
            </a:r>
            <a:r>
              <a:rPr lang="it-IT" sz="2800" b="1" dirty="0" err="1">
                <a:solidFill>
                  <a:srgbClr val="C00000"/>
                </a:solidFill>
              </a:rPr>
              <a:t>OBESIT</a:t>
            </a:r>
            <a:r>
              <a:rPr lang="it-IT" sz="2800" b="1" cap="all" dirty="0" err="1">
                <a:solidFill>
                  <a:srgbClr val="C00000"/>
                </a:solidFill>
              </a:rPr>
              <a:t>à</a:t>
            </a:r>
            <a:endParaRPr lang="it-IT" sz="2800" b="1" cap="all" dirty="0">
              <a:solidFill>
                <a:srgbClr val="C00000"/>
              </a:solidFill>
            </a:endParaRP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DED135D2-DB26-D891-53B9-C7B9BD57826B}"/>
              </a:ext>
            </a:extLst>
          </p:cNvPr>
          <p:cNvCxnSpPr/>
          <p:nvPr/>
        </p:nvCxnSpPr>
        <p:spPr>
          <a:xfrm>
            <a:off x="375557" y="576943"/>
            <a:ext cx="1129937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54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B0D4491-DCCD-B4E1-13B3-67716242A281}"/>
              </a:ext>
            </a:extLst>
          </p:cNvPr>
          <p:cNvSpPr txBox="1"/>
          <p:nvPr/>
        </p:nvSpPr>
        <p:spPr>
          <a:xfrm>
            <a:off x="130630" y="816562"/>
            <a:ext cx="6096000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MBS valida opzione di trattamento negli adolescenti con obesità grave, raccomandata </a:t>
            </a:r>
            <a:r>
              <a:rPr lang="it-IT" dirty="0">
                <a:solidFill>
                  <a:srgbClr val="333333"/>
                </a:solidFill>
                <a:latin typeface="Open Sans" panose="020B0606030504020204" pitchFamily="34" charset="0"/>
              </a:rPr>
              <a:t>dall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 linee guida internazionali e nazionali.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333333"/>
                </a:solidFill>
                <a:latin typeface="Open Sans" panose="020B0606030504020204" pitchFamily="34" charset="0"/>
              </a:rPr>
              <a:t>Utilizzata in pochi paesi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nelle cure cliniche di routine.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333333"/>
                </a:solidFill>
                <a:latin typeface="Open Sans" panose="020B0606030504020204" pitchFamily="34" charset="0"/>
              </a:rPr>
              <a:t>Dibattiti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su rischi, benefici e considerazioni etiche.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05B6D33-B9DF-B187-4AD7-C3CDF4610AC7}"/>
              </a:ext>
            </a:extLst>
          </p:cNvPr>
          <p:cNvSpPr txBox="1"/>
          <p:nvPr/>
        </p:nvSpPr>
        <p:spPr>
          <a:xfrm>
            <a:off x="6309213" y="816562"/>
            <a:ext cx="5752157" cy="2308324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Alcuni studi hanno dimostrato </a:t>
            </a:r>
            <a:r>
              <a:rPr lang="it-IT" b="1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efficacia e sicurezza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nella MBS per gli adolescenti e i benefici per la salute sembrano essere </a:t>
            </a:r>
            <a:r>
              <a:rPr lang="it-IT" b="1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simili o superiori ai risultati negli adulti.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Tuttavia, ci sono sfide specifiche legate alla capacità decisionale e ai comportamenti a rischio degli adolescenti</a:t>
            </a: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 e alla maggiore vulnerabilità ai problemi di salute mentale.</a:t>
            </a:r>
            <a:endParaRPr lang="it-IT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06EB47C-2821-11F2-2659-0273BA7F849C}"/>
              </a:ext>
            </a:extLst>
          </p:cNvPr>
          <p:cNvSpPr txBox="1"/>
          <p:nvPr/>
        </p:nvSpPr>
        <p:spPr>
          <a:xfrm>
            <a:off x="304799" y="3672170"/>
            <a:ext cx="5219701" cy="1477328"/>
          </a:xfrm>
          <a:prstGeom prst="rect">
            <a:avLst/>
          </a:prstGeom>
          <a:solidFill>
            <a:srgbClr val="FBD8CD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 </a:t>
            </a:r>
            <a:r>
              <a:rPr lang="it-IT" b="1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nuovi farmaci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per la gestione dell'obesità sono opzioni </a:t>
            </a:r>
            <a:r>
              <a:rPr lang="it-IT" dirty="0">
                <a:solidFill>
                  <a:srgbClr val="333333"/>
                </a:solidFill>
                <a:latin typeface="Open Sans" panose="020B0606030504020204" pitchFamily="34" charset="0"/>
              </a:rPr>
              <a:t>che attraggono, ma </a:t>
            </a:r>
            <a:r>
              <a:rPr lang="it-IT" b="1" u="sng" dirty="0">
                <a:solidFill>
                  <a:srgbClr val="333333"/>
                </a:solidFill>
                <a:latin typeface="Open Sans" panose="020B0606030504020204" pitchFamily="34" charset="0"/>
              </a:rPr>
              <a:t>urgono prove</a:t>
            </a:r>
            <a:r>
              <a:rPr lang="it-IT" b="1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per definire i rispettivi ruoli dei nuovi farmaci e della MBS nel trattamento degli adolescenti con obesità grave. </a:t>
            </a:r>
            <a:endParaRPr lang="it-IT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7D2943B1-8CFF-BD59-EC10-5B4832610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213" y="3461479"/>
            <a:ext cx="5281452" cy="2353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D471D34-C496-2333-AA1F-13151F474BAE}"/>
              </a:ext>
            </a:extLst>
          </p:cNvPr>
          <p:cNvSpPr txBox="1"/>
          <p:nvPr/>
        </p:nvSpPr>
        <p:spPr>
          <a:xfrm>
            <a:off x="2205674" y="149828"/>
            <a:ext cx="7052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u="heavy" cap="all" dirty="0">
                <a:solidFill>
                  <a:srgbClr val="C00000"/>
                </a:solidFill>
              </a:rPr>
              <a:t>QUALE TRATTAMENTO PER GLI ADOLESCENTI?</a:t>
            </a:r>
          </a:p>
        </p:txBody>
      </p:sp>
    </p:spTree>
    <p:extLst>
      <p:ext uri="{BB962C8B-B14F-4D97-AF65-F5344CB8AC3E}">
        <p14:creationId xmlns:p14="http://schemas.microsoft.com/office/powerpoint/2010/main" val="1362280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CF2F827-94DF-E2C3-1256-92B76AC4132C}"/>
              </a:ext>
            </a:extLst>
          </p:cNvPr>
          <p:cNvSpPr txBox="1"/>
          <p:nvPr/>
        </p:nvSpPr>
        <p:spPr>
          <a:xfrm>
            <a:off x="256153" y="589362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it-IT" b="0" i="0" dirty="0">
                <a:solidFill>
                  <a:srgbClr val="2424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 studio </a:t>
            </a:r>
            <a:r>
              <a:rPr lang="it-IT" b="1" i="0" dirty="0">
                <a:solidFill>
                  <a:srgbClr val="2424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FABS-5+</a:t>
            </a:r>
            <a:r>
              <a:rPr lang="it-IT" b="0" i="0" dirty="0">
                <a:solidFill>
                  <a:srgbClr val="2424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(</a:t>
            </a:r>
            <a:r>
              <a:rPr lang="it-IT" sz="1600" b="0" i="1" dirty="0">
                <a:solidFill>
                  <a:srgbClr val="2424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Follow-up of </a:t>
            </a:r>
            <a:r>
              <a:rPr lang="it-IT" sz="1600" b="0" i="1" dirty="0" err="1">
                <a:solidFill>
                  <a:srgbClr val="2424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Adolescent</a:t>
            </a:r>
            <a:r>
              <a:rPr lang="it-IT" sz="1600" b="0" i="1" dirty="0">
                <a:solidFill>
                  <a:srgbClr val="2424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0" i="1" dirty="0" err="1">
                <a:solidFill>
                  <a:srgbClr val="2424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Bariatric</a:t>
            </a:r>
            <a:r>
              <a:rPr lang="it-IT" sz="1600" b="0" i="1" dirty="0">
                <a:solidFill>
                  <a:srgbClr val="2424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Surgery </a:t>
            </a:r>
            <a:r>
              <a:rPr lang="it-IT" sz="1600" b="0" i="1" dirty="0" err="1">
                <a:solidFill>
                  <a:srgbClr val="2424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lang="it-IT" sz="1600" b="0" i="1" dirty="0">
                <a:solidFill>
                  <a:srgbClr val="2424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5 Plus Years</a:t>
            </a:r>
            <a:r>
              <a:rPr lang="it-IT" b="0" i="0" dirty="0">
                <a:solidFill>
                  <a:srgbClr val="2424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ha mostrato u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n'associazione tra una maggiore perdita di peso e una migliore qualità della vita correlata al peso.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3A6FB0E-5A1B-BA72-D8AB-899BE1E91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154" y="566785"/>
            <a:ext cx="5317331" cy="1219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731D8DF-D882-A0E1-CBDF-C3FF7CB92010}"/>
              </a:ext>
            </a:extLst>
          </p:cNvPr>
          <p:cNvSpPr txBox="1"/>
          <p:nvPr/>
        </p:nvSpPr>
        <p:spPr>
          <a:xfrm>
            <a:off x="213213" y="2032399"/>
            <a:ext cx="60960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La qualità della vita migliora dopo MBS, almeno in una prospettiva a breve termine, senza </a:t>
            </a:r>
            <a:r>
              <a:rPr lang="it-IT" b="1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differenze significative tra le procedure chirurgiche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</a:t>
            </a:r>
            <a:endParaRPr lang="it-IT" b="0" i="0" u="sng" baseline="30000" dirty="0">
              <a:solidFill>
                <a:srgbClr val="046FF8"/>
              </a:solidFill>
              <a:effectLst/>
              <a:latin typeface="Open Sans" panose="020B0606030504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333333"/>
                </a:solidFill>
                <a:latin typeface="Open Sans" panose="020B0606030504020204" pitchFamily="34" charset="0"/>
              </a:rPr>
              <a:t>M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iglioramenti maggiori dopo 1 anno dall’intervento, con graduale decremento nel tempo.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Tuttavia, miglioramenti sono presenti fino a 6 anni dopo la MBS adolescenziale.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A4F314D-9E02-7317-1CE1-83496653B564}"/>
              </a:ext>
            </a:extLst>
          </p:cNvPr>
          <p:cNvSpPr txBox="1"/>
          <p:nvPr/>
        </p:nvSpPr>
        <p:spPr>
          <a:xfrm>
            <a:off x="343842" y="4576684"/>
            <a:ext cx="56433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Aspetti fisici</a:t>
            </a:r>
            <a:r>
              <a:rPr lang="it-IT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rincipali miglioramenti della qualità della vita, e </a:t>
            </a:r>
            <a:r>
              <a:rPr lang="it-IT" dirty="0">
                <a:solidFill>
                  <a:srgbClr val="333333"/>
                </a:solidFill>
                <a:latin typeface="Open Sans" panose="020B0606030504020204" pitchFamily="34" charset="0"/>
              </a:rPr>
              <a:t>sono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sostenuti per almeno 5 anni</a:t>
            </a:r>
            <a:r>
              <a:rPr lang="it-IT" dirty="0">
                <a:solidFill>
                  <a:srgbClr val="333333"/>
                </a:solidFill>
                <a:latin typeface="Open Sans" panose="020B0606030504020204" pitchFamily="34" charset="0"/>
              </a:rPr>
              <a:t>.</a:t>
            </a:r>
          </a:p>
          <a:p>
            <a:r>
              <a:rPr lang="it-IT" b="1" u="sng" dirty="0">
                <a:solidFill>
                  <a:srgbClr val="333333"/>
                </a:solidFill>
                <a:latin typeface="Open Sans" panose="020B0606030504020204" pitchFamily="34" charset="0"/>
              </a:rPr>
              <a:t>Aspetti mentali</a:t>
            </a:r>
            <a:r>
              <a:rPr lang="it-IT" dirty="0">
                <a:solidFill>
                  <a:srgbClr val="333333"/>
                </a:solidFill>
                <a:latin typeface="Open Sans" panose="020B0606030504020204" pitchFamily="34" charset="0"/>
              </a:rPr>
              <a:t>  M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iglioramenti transitori e meno dipendenti dalla perdita di peso.</a:t>
            </a:r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97CB292-4CFC-5B25-9756-5D391EF84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757" y="2077129"/>
            <a:ext cx="5317331" cy="1981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1F576BF-8CB9-C07E-5C1E-F7969E241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730" y="4376377"/>
            <a:ext cx="5207873" cy="16629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EB4B5278-F29D-36D9-1621-BF767EBB9F43}"/>
              </a:ext>
            </a:extLst>
          </p:cNvPr>
          <p:cNvSpPr/>
          <p:nvPr/>
        </p:nvSpPr>
        <p:spPr>
          <a:xfrm>
            <a:off x="163287" y="515963"/>
            <a:ext cx="11647714" cy="1341158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78847C9-1F5C-09F1-6BAD-C9ACE2B6ABC9}"/>
              </a:ext>
            </a:extLst>
          </p:cNvPr>
          <p:cNvSpPr/>
          <p:nvPr/>
        </p:nvSpPr>
        <p:spPr>
          <a:xfrm>
            <a:off x="163286" y="1988883"/>
            <a:ext cx="11647714" cy="2185214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C2D4A367-779A-1A0F-A76F-03FB9627E98D}"/>
              </a:ext>
            </a:extLst>
          </p:cNvPr>
          <p:cNvSpPr/>
          <p:nvPr/>
        </p:nvSpPr>
        <p:spPr>
          <a:xfrm>
            <a:off x="163286" y="4305859"/>
            <a:ext cx="11647714" cy="1822798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11127E2-1C5F-BBE2-342E-FC9C59DBE91B}"/>
              </a:ext>
            </a:extLst>
          </p:cNvPr>
          <p:cNvSpPr txBox="1"/>
          <p:nvPr/>
        </p:nvSpPr>
        <p:spPr>
          <a:xfrm>
            <a:off x="2402027" y="9721"/>
            <a:ext cx="7170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u="heavy" cap="all" dirty="0">
                <a:solidFill>
                  <a:srgbClr val="C00000"/>
                </a:solidFill>
              </a:rPr>
              <a:t>MIGLIORAMENTO QUALITà DI VITA DOPO MBS</a:t>
            </a:r>
          </a:p>
        </p:txBody>
      </p:sp>
    </p:spTree>
    <p:extLst>
      <p:ext uri="{BB962C8B-B14F-4D97-AF65-F5344CB8AC3E}">
        <p14:creationId xmlns:p14="http://schemas.microsoft.com/office/powerpoint/2010/main" val="3901149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61852C4-D8DB-F721-0CE1-73A54A8E7BEA}"/>
              </a:ext>
            </a:extLst>
          </p:cNvPr>
          <p:cNvSpPr txBox="1"/>
          <p:nvPr/>
        </p:nvSpPr>
        <p:spPr>
          <a:xfrm>
            <a:off x="3594193" y="96807"/>
            <a:ext cx="5003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u="heavy" cap="all" dirty="0">
                <a:solidFill>
                  <a:srgbClr val="C00000"/>
                </a:solidFill>
              </a:rPr>
              <a:t>SALUTE MENTALE DOPO LA MBS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C7E5265-1F07-ADF1-A6BE-B28F914BBA3A}"/>
              </a:ext>
            </a:extLst>
          </p:cNvPr>
          <p:cNvSpPr txBox="1"/>
          <p:nvPr/>
        </p:nvSpPr>
        <p:spPr>
          <a:xfrm>
            <a:off x="863787" y="3904097"/>
            <a:ext cx="8741228" cy="923330"/>
          </a:xfrm>
          <a:prstGeom prst="rect">
            <a:avLst/>
          </a:prstGeom>
          <a:noFill/>
          <a:ln w="22225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333333"/>
                </a:solidFill>
                <a:latin typeface="Open Sans" panose="020B0606030504020204" pitchFamily="34" charset="0"/>
              </a:rPr>
              <a:t>I problemi di salute mentale dovrebbero essere monitorati prima e dopo la MBS. </a:t>
            </a:r>
            <a:endParaRPr lang="it-IT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r>
              <a:rPr lang="it-IT" dirty="0">
                <a:solidFill>
                  <a:srgbClr val="333333"/>
                </a:solidFill>
                <a:latin typeface="Open Sans" panose="020B0606030504020204" pitchFamily="34" charset="0"/>
              </a:rPr>
              <a:t>maggiore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attenzione dovrebbe essere prestata al </a:t>
            </a:r>
            <a:r>
              <a:rPr lang="it-IT" b="1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comportamento suicidario, all'autolesionismo e all'uso di sostanze.</a:t>
            </a:r>
            <a:endParaRPr lang="it-IT" b="1" u="sng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68E23D9-C4D2-832C-3C0B-59C1465455B9}"/>
              </a:ext>
            </a:extLst>
          </p:cNvPr>
          <p:cNvSpPr txBox="1"/>
          <p:nvPr/>
        </p:nvSpPr>
        <p:spPr>
          <a:xfrm>
            <a:off x="863787" y="822071"/>
            <a:ext cx="9024257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r>
              <a:rPr lang="it-IT" dirty="0">
                <a:solidFill>
                  <a:srgbClr val="333333"/>
                </a:solidFill>
                <a:latin typeface="Open Sans" panose="020B0606030504020204" pitchFamily="34" charset="0"/>
              </a:rPr>
              <a:t>Gli studi evidenziano che: </a:t>
            </a:r>
          </a:p>
          <a:p>
            <a:endParaRPr lang="it-IT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333333"/>
                </a:solidFill>
                <a:latin typeface="Open Sans" panose="020B0606030504020204" pitchFamily="34" charset="0"/>
              </a:rPr>
              <a:t>ci sono 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miglioramenti  nella salute mentale sottoponendosi a MBS, ma non a </a:t>
            </a:r>
            <a:r>
              <a:rPr lang="it-IT" b="1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lungo termine</a:t>
            </a:r>
            <a:r>
              <a:rPr lang="it-IT" dirty="0">
                <a:solidFill>
                  <a:srgbClr val="333333"/>
                </a:solidFill>
                <a:latin typeface="Open Sans" panose="020B0606030504020204" pitchFamily="34" charset="0"/>
              </a:rPr>
              <a:t>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le diagnosi più comuni registrate dopo l'intervento chirurgico sono</a:t>
            </a:r>
            <a:r>
              <a:rPr lang="it-IT" dirty="0">
                <a:solidFill>
                  <a:srgbClr val="333333"/>
                </a:solidFill>
                <a:latin typeface="Open Sans" panose="020B0606030504020204" pitchFamily="34" charset="0"/>
              </a:rPr>
              <a:t>: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b="0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episodio depressivo, disturbo di personalità non specificato</a:t>
            </a:r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;</a:t>
            </a:r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0DC14C71-4D2C-D056-08C5-923A244D54A3}"/>
              </a:ext>
            </a:extLst>
          </p:cNvPr>
          <p:cNvSpPr/>
          <p:nvPr/>
        </p:nvSpPr>
        <p:spPr>
          <a:xfrm>
            <a:off x="5133599" y="3061504"/>
            <a:ext cx="484632" cy="63838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887674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11612</TotalTime>
  <Words>2137</Words>
  <Application>Microsoft Office PowerPoint</Application>
  <PresentationFormat>Widescreen</PresentationFormat>
  <Paragraphs>210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3" baseType="lpstr">
      <vt:lpstr>Aptos</vt:lpstr>
      <vt:lpstr>Arial</vt:lpstr>
      <vt:lpstr>Calibri</vt:lpstr>
      <vt:lpstr>Cambria</vt:lpstr>
      <vt:lpstr>Open Sans</vt:lpstr>
      <vt:lpstr>Times New Roman</vt:lpstr>
      <vt:lpstr>Wingdings</vt:lpstr>
      <vt:lpstr>RetrospectVTI</vt:lpstr>
      <vt:lpstr>MANAGEMENT PSICOLOGICO DELL’ADOLOESCENTE E DELL’ANZIANO AFFETTO DA OBESITÀ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Carlo GALLO</cp:lastModifiedBy>
  <cp:revision>68</cp:revision>
  <dcterms:created xsi:type="dcterms:W3CDTF">2022-02-27T17:36:31Z</dcterms:created>
  <dcterms:modified xsi:type="dcterms:W3CDTF">2025-05-04T08:23:56Z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